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23"/>
  </p:notesMasterIdLst>
  <p:sldIdLst>
    <p:sldId id="286" r:id="rId2"/>
    <p:sldId id="332" r:id="rId3"/>
    <p:sldId id="335" r:id="rId4"/>
    <p:sldId id="289" r:id="rId5"/>
    <p:sldId id="336" r:id="rId6"/>
    <p:sldId id="337" r:id="rId7"/>
    <p:sldId id="317" r:id="rId8"/>
    <p:sldId id="316" r:id="rId9"/>
    <p:sldId id="319" r:id="rId10"/>
    <p:sldId id="321" r:id="rId11"/>
    <p:sldId id="322" r:id="rId12"/>
    <p:sldId id="296" r:id="rId13"/>
    <p:sldId id="318" r:id="rId14"/>
    <p:sldId id="299" r:id="rId15"/>
    <p:sldId id="300" r:id="rId16"/>
    <p:sldId id="323" r:id="rId17"/>
    <p:sldId id="324" r:id="rId18"/>
    <p:sldId id="326" r:id="rId19"/>
    <p:sldId id="329" r:id="rId20"/>
    <p:sldId id="330" r:id="rId21"/>
    <p:sldId id="312" r:id="rId22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5" autoAdjust="0"/>
    <p:restoredTop sz="94610"/>
  </p:normalViewPr>
  <p:slideViewPr>
    <p:cSldViewPr snapToGrid="0" snapToObjects="1">
      <p:cViewPr>
        <p:scale>
          <a:sx n="115" d="100"/>
          <a:sy n="115" d="100"/>
        </p:scale>
        <p:origin x="75" y="-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2.jpeg>
</file>

<file path=ppt/media/image3.jpeg>
</file>

<file path=ppt/media/image4.png>
</file>

<file path=ppt/media/image5.gif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226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2009A-42A3-6FA5-B975-E6284B627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F44E10-57CF-3554-BB3A-09B71AF87F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1B6E3E-F8B0-0EAF-DF03-810E063F35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414F72-3ADE-8915-DAB8-1DAEBF2FE5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52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B5885-7CA9-AFC4-EA0A-4517D0E37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3475B1-6A4F-B412-2D8D-56C3285250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ECD73B-AB36-E2F7-031D-1C8CAF4899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F1F5AC-95A6-B94B-0E43-DBEEC411C2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86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EE752-ABBD-EA33-768E-05B7CDACB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79D32B-3727-517B-D607-B7E8680B31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AF952B-F471-5875-E609-97A0039BD7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04E182-81D0-43E7-C90B-B416C89176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782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62FF5770-F870-FF3A-C2AF-1F3F7C2D29C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86679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375" y="1006041"/>
            <a:ext cx="678656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kern="0" spc="5" dirty="0">
                <a:solidFill>
                  <a:srgbClr val="DC8060"/>
                </a:solidFill>
              </a:rPr>
              <a:t>Módulo 01</a:t>
            </a:r>
            <a:endParaRPr lang="en-US" sz="1193" dirty="0"/>
          </a:p>
        </p:txBody>
      </p:sp>
      <p:sp>
        <p:nvSpPr>
          <p:cNvPr id="4" name="Text 1"/>
          <p:cNvSpPr/>
          <p:nvPr/>
        </p:nvSpPr>
        <p:spPr>
          <a:xfrm>
            <a:off x="714375" y="1454311"/>
            <a:ext cx="6786563" cy="1200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4145" b="1" dirty="0">
                <a:solidFill>
                  <a:srgbClr val="FFFFFF"/>
                </a:solidFill>
              </a:rPr>
              <a:t>Consciente de lo
que Soy</a:t>
            </a:r>
            <a:endParaRPr lang="en-US" sz="4145" dirty="0"/>
          </a:p>
        </p:txBody>
      </p:sp>
      <p:sp>
        <p:nvSpPr>
          <p:cNvPr id="5" name="Text 2"/>
          <p:cNvSpPr/>
          <p:nvPr/>
        </p:nvSpPr>
        <p:spPr>
          <a:xfrm>
            <a:off x="1035844" y="3497424"/>
            <a:ext cx="6465094" cy="6400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704" i="1" dirty="0">
                <a:solidFill>
                  <a:srgbClr val="E0EBEB"/>
                </a:solidFill>
              </a:rPr>
              <a:t>"No vemos las cosas como son, las vemos como somos." — Anaïs Nin</a:t>
            </a:r>
            <a:endParaRPr lang="en-US" sz="1704" dirty="0"/>
          </a:p>
        </p:txBody>
      </p:sp>
    </p:spTree>
    <p:extLst>
      <p:ext uri="{BB962C8B-B14F-4D97-AF65-F5344CB8AC3E}">
        <p14:creationId xmlns:p14="http://schemas.microsoft.com/office/powerpoint/2010/main" val="2096645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287939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SISTEMA INTEGRADO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El Teatro del Mundo</a:t>
            </a:r>
            <a:endParaRPr lang="en-US" sz="2000" dirty="0"/>
          </a:p>
        </p:txBody>
      </p:sp>
      <p:pic>
        <p:nvPicPr>
          <p:cNvPr id="24" name="Imagen 23" descr="Imagen que contiene texto, libro&#10;&#10;El contenido generado por IA puede ser incorrecto.">
            <a:extLst>
              <a:ext uri="{FF2B5EF4-FFF2-40B4-BE49-F238E27FC236}">
                <a16:creationId xmlns:a16="http://schemas.microsoft.com/office/drawing/2014/main" id="{AFE51ED4-73BB-1484-3D1C-575275F67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733" y="1212002"/>
            <a:ext cx="5492763" cy="3454087"/>
          </a:xfrm>
          <a:prstGeom prst="rect">
            <a:avLst/>
          </a:prstGeom>
        </p:spPr>
      </p:pic>
      <p:sp>
        <p:nvSpPr>
          <p:cNvPr id="25" name="Shape 18"/>
          <p:cNvSpPr/>
          <p:nvPr/>
        </p:nvSpPr>
        <p:spPr>
          <a:xfrm>
            <a:off x="124691" y="1795549"/>
            <a:ext cx="2872047" cy="1936866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 sz="1400"/>
          </a:p>
        </p:txBody>
      </p:sp>
      <p:sp>
        <p:nvSpPr>
          <p:cNvPr id="26" name="Text 19"/>
          <p:cNvSpPr/>
          <p:nvPr/>
        </p:nvSpPr>
        <p:spPr>
          <a:xfrm>
            <a:off x="87284" y="2015187"/>
            <a:ext cx="2838796" cy="1497589"/>
          </a:xfrm>
          <a:prstGeom prst="rect">
            <a:avLst/>
          </a:prstGeom>
          <a:noFill/>
          <a:ln/>
        </p:spPr>
        <p:txBody>
          <a:bodyPr wrap="square" lIns="170053" tIns="170053" rIns="170053" bIns="170053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FFFFF"/>
                </a:solidFill>
              </a:rPr>
              <a:t>"El 90% de lo que experimentas como percepción es </a:t>
            </a:r>
            <a:r>
              <a:rPr lang="en-US" sz="1200" b="1" dirty="0" err="1">
                <a:solidFill>
                  <a:srgbClr val="DC8060"/>
                </a:solidFill>
              </a:rPr>
              <a:t>predicción</a:t>
            </a:r>
            <a:r>
              <a:rPr lang="en-US" sz="1200" b="1" dirty="0">
                <a:solidFill>
                  <a:srgbClr val="FFFFFF"/>
                </a:solidFill>
              </a:rPr>
              <a:t>.</a:t>
            </a:r>
          </a:p>
          <a:p>
            <a:pPr marL="0" indent="0" algn="ctr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FFFFF"/>
                </a:solidFill>
              </a:rPr>
              <a:t> </a:t>
            </a:r>
          </a:p>
          <a:p>
            <a:pPr marL="0" indent="0" algn="ctr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FFFFF"/>
                </a:solidFill>
              </a:rPr>
              <a:t>Solo el 10% es dato sensorial nuevo."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34170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110404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Shape 1"/>
          <p:cNvSpPr/>
          <p:nvPr/>
        </p:nvSpPr>
        <p:spPr>
          <a:xfrm>
            <a:off x="571500" y="1518382"/>
            <a:ext cx="8001000" cy="14288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MEMORIA PREDICTIVA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72006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La memoria no archiva el pasado,
simula el futuro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571500" y="1849394"/>
            <a:ext cx="1714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69" dirty="0">
                <a:solidFill>
                  <a:srgbClr val="DC8060"/>
                </a:solidFill>
              </a:rPr>
              <a:t>●</a:t>
            </a:r>
            <a:endParaRPr lang="en-US" sz="1269" dirty="0"/>
          </a:p>
        </p:txBody>
      </p:sp>
      <p:sp>
        <p:nvSpPr>
          <p:cNvPr id="8" name="Text 5"/>
          <p:cNvSpPr/>
          <p:nvPr/>
        </p:nvSpPr>
        <p:spPr>
          <a:xfrm>
            <a:off x="885825" y="1813675"/>
            <a:ext cx="3471863" cy="4400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159" dirty="0">
                <a:solidFill>
                  <a:srgbClr val="5A6A6A"/>
                </a:solidFill>
              </a:rPr>
              <a:t>Los recuerdos cambian cada vez que los evocamos para adaptarse al presente.</a:t>
            </a:r>
            <a:endParaRPr lang="en-US" sz="1159" dirty="0"/>
          </a:p>
        </p:txBody>
      </p:sp>
      <p:sp>
        <p:nvSpPr>
          <p:cNvPr id="9" name="Text 6"/>
          <p:cNvSpPr/>
          <p:nvPr/>
        </p:nvSpPr>
        <p:spPr>
          <a:xfrm>
            <a:off x="571500" y="2503717"/>
            <a:ext cx="1714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69" dirty="0">
                <a:solidFill>
                  <a:srgbClr val="DC8060"/>
                </a:solidFill>
              </a:rPr>
              <a:t>●</a:t>
            </a:r>
            <a:endParaRPr lang="en-US" sz="1269" dirty="0"/>
          </a:p>
        </p:txBody>
      </p:sp>
      <p:sp>
        <p:nvSpPr>
          <p:cNvPr id="10" name="Text 7"/>
          <p:cNvSpPr/>
          <p:nvPr/>
        </p:nvSpPr>
        <p:spPr>
          <a:xfrm>
            <a:off x="885825" y="2467998"/>
            <a:ext cx="3471863" cy="4400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159" dirty="0">
                <a:solidFill>
                  <a:srgbClr val="5A6A6A"/>
                </a:solidFill>
              </a:rPr>
              <a:t>Recordamos mejor lo que es emocionalmente relevante para sobrevivir.</a:t>
            </a:r>
            <a:endParaRPr lang="en-US" sz="1159" dirty="0"/>
          </a:p>
        </p:txBody>
      </p:sp>
      <p:sp>
        <p:nvSpPr>
          <p:cNvPr id="11" name="Text 8"/>
          <p:cNvSpPr/>
          <p:nvPr/>
        </p:nvSpPr>
        <p:spPr>
          <a:xfrm>
            <a:off x="571500" y="3158040"/>
            <a:ext cx="1714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69" dirty="0">
                <a:solidFill>
                  <a:srgbClr val="DC8060"/>
                </a:solidFill>
              </a:rPr>
              <a:t>●</a:t>
            </a:r>
            <a:endParaRPr lang="en-US" sz="1269" dirty="0"/>
          </a:p>
        </p:txBody>
      </p:sp>
      <p:sp>
        <p:nvSpPr>
          <p:cNvPr id="12" name="Text 9"/>
          <p:cNvSpPr/>
          <p:nvPr/>
        </p:nvSpPr>
        <p:spPr>
          <a:xfrm>
            <a:off x="885825" y="3122321"/>
            <a:ext cx="3471863" cy="4400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159" dirty="0">
                <a:solidFill>
                  <a:srgbClr val="5A6A6A"/>
                </a:solidFill>
              </a:rPr>
              <a:t>El cerebro "inventa" detalles para completar el cuadro y dar coherencia.</a:t>
            </a:r>
            <a:endParaRPr lang="en-US" sz="1159" dirty="0"/>
          </a:p>
        </p:txBody>
      </p:sp>
      <p:sp>
        <p:nvSpPr>
          <p:cNvPr id="13" name="Shape 10"/>
          <p:cNvSpPr/>
          <p:nvPr/>
        </p:nvSpPr>
        <p:spPr>
          <a:xfrm>
            <a:off x="4786313" y="2029383"/>
            <a:ext cx="3786188" cy="1531553"/>
          </a:xfrm>
          <a:prstGeom prst="rect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4" name="Shape 11"/>
          <p:cNvSpPr/>
          <p:nvPr/>
        </p:nvSpPr>
        <p:spPr>
          <a:xfrm>
            <a:off x="4786313" y="2029383"/>
            <a:ext cx="42863" cy="1531553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5" name="Text 12"/>
          <p:cNvSpPr/>
          <p:nvPr/>
        </p:nvSpPr>
        <p:spPr>
          <a:xfrm>
            <a:off x="5072063" y="2315133"/>
            <a:ext cx="3214688" cy="9600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704" i="1" dirty="0">
                <a:solidFill>
                  <a:srgbClr val="2A5058"/>
                </a:solidFill>
              </a:rPr>
              <a:t>"La memoria existe para predecir el futuro, no para preservar el pasado."</a:t>
            </a:r>
            <a:endParaRPr lang="en-US" sz="1704" dirty="0"/>
          </a:p>
        </p:txBody>
      </p:sp>
      <p:sp>
        <p:nvSpPr>
          <p:cNvPr id="16" name="Shape 13"/>
          <p:cNvSpPr/>
          <p:nvPr/>
        </p:nvSpPr>
        <p:spPr>
          <a:xfrm>
            <a:off x="415636" y="4000500"/>
            <a:ext cx="8156864" cy="714375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7" name="Text 14"/>
          <p:cNvSpPr/>
          <p:nvPr/>
        </p:nvSpPr>
        <p:spPr>
          <a:xfrm>
            <a:off x="332509" y="4000500"/>
            <a:ext cx="8239991" cy="522259"/>
          </a:xfrm>
          <a:prstGeom prst="rect">
            <a:avLst/>
          </a:prstGeom>
          <a:noFill/>
          <a:ln/>
        </p:spPr>
        <p:txBody>
          <a:bodyPr wrap="square" lIns="170053" tIns="170053" rIns="170053" bIns="170053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De aquí surgen los </a:t>
            </a:r>
            <a:r>
              <a:rPr lang="en-US" sz="1090" b="1" dirty="0">
                <a:solidFill>
                  <a:srgbClr val="DC8060"/>
                </a:solidFill>
              </a:rPr>
              <a:t>automatismos</a:t>
            </a:r>
            <a:r>
              <a:rPr lang="en-US" sz="1090" b="1" dirty="0">
                <a:solidFill>
                  <a:srgbClr val="FFFFFF"/>
                </a:solidFill>
              </a:rPr>
              <a:t>: patrones de respuesta casi inconsciente basados en experiencia previa.</a:t>
            </a:r>
            <a:endParaRPr lang="en-US" sz="1090" dirty="0"/>
          </a:p>
        </p:txBody>
      </p:sp>
    </p:spTree>
    <p:extLst>
      <p:ext uri="{BB962C8B-B14F-4D97-AF65-F5344CB8AC3E}">
        <p14:creationId xmlns:p14="http://schemas.microsoft.com/office/powerpoint/2010/main" val="1724013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64424" y="1180170"/>
            <a:ext cx="201512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kern="0" spc="3" dirty="0">
                <a:solidFill>
                  <a:srgbClr val="E0EBEB">
                    <a:alpha val="80000"/>
                  </a:srgbClr>
                </a:solidFill>
              </a:rPr>
              <a:t>ECONOMÍA CEREBRAL</a:t>
            </a:r>
            <a:endParaRPr lang="en-US" sz="987" dirty="0"/>
          </a:p>
        </p:txBody>
      </p:sp>
      <p:sp>
        <p:nvSpPr>
          <p:cNvPr id="4" name="Text 1"/>
          <p:cNvSpPr/>
          <p:nvPr/>
        </p:nvSpPr>
        <p:spPr>
          <a:xfrm>
            <a:off x="714375" y="1517712"/>
            <a:ext cx="7715250" cy="10972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3294" b="1" dirty="0">
                <a:solidFill>
                  <a:srgbClr val="FFFFFF"/>
                </a:solidFill>
              </a:rPr>
              <a:t>El cerebro prefiere </a:t>
            </a:r>
            <a:r>
              <a:rPr lang="en-US" sz="3294" b="1" dirty="0">
                <a:solidFill>
                  <a:srgbClr val="DC8060"/>
                </a:solidFill>
              </a:rPr>
              <a:t>confirmar</a:t>
            </a:r>
            <a:r>
              <a:rPr lang="en-US" sz="3294" b="1" dirty="0">
                <a:solidFill>
                  <a:srgbClr val="FFFFFF"/>
                </a:solidFill>
              </a:rPr>
              <a:t> sus predicciones a corregirlas.</a:t>
            </a:r>
            <a:endParaRPr lang="en-US" sz="3294" dirty="0"/>
          </a:p>
        </p:txBody>
      </p:sp>
      <p:sp>
        <p:nvSpPr>
          <p:cNvPr id="5" name="Shape 2"/>
          <p:cNvSpPr/>
          <p:nvPr/>
        </p:nvSpPr>
        <p:spPr>
          <a:xfrm>
            <a:off x="1357313" y="2900697"/>
            <a:ext cx="6429375" cy="106263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6" name="Shape 3"/>
          <p:cNvSpPr/>
          <p:nvPr/>
        </p:nvSpPr>
        <p:spPr>
          <a:xfrm>
            <a:off x="1357313" y="2900697"/>
            <a:ext cx="28575" cy="1062633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7" name="Text 4"/>
          <p:cNvSpPr/>
          <p:nvPr/>
        </p:nvSpPr>
        <p:spPr>
          <a:xfrm>
            <a:off x="1643063" y="2900697"/>
            <a:ext cx="61436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4" dirty="0">
                <a:solidFill>
                  <a:srgbClr val="E0EBEB"/>
                </a:solidFill>
              </a:rPr>
              <a:t>Es más eficiente energéticamente mantener el modelo existente que cambiarlo. La anomalía es costosa.</a:t>
            </a:r>
            <a:endParaRPr lang="en-US" sz="1704" dirty="0"/>
          </a:p>
        </p:txBody>
      </p:sp>
      <p:sp>
        <p:nvSpPr>
          <p:cNvPr id="8" name="Text 5"/>
          <p:cNvSpPr/>
          <p:nvPr/>
        </p:nvSpPr>
        <p:spPr>
          <a:xfrm>
            <a:off x="1643063" y="3729372"/>
            <a:ext cx="614362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i="1" dirty="0">
                <a:solidFill>
                  <a:srgbClr val="A8B0A8"/>
                </a:solidFill>
              </a:rPr>
              <a:t>Por eso vemos lo que esperamos ver: es biológicamente más barato.</a:t>
            </a:r>
            <a:endParaRPr lang="en-US" sz="1269" dirty="0"/>
          </a:p>
        </p:txBody>
      </p:sp>
    </p:spTree>
    <p:extLst>
      <p:ext uri="{BB962C8B-B14F-4D97-AF65-F5344CB8AC3E}">
        <p14:creationId xmlns:p14="http://schemas.microsoft.com/office/powerpoint/2010/main" val="4197836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342901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ARQUITECTURA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La historia evolutiva en tu cráneo</a:t>
            </a:r>
            <a:endParaRPr lang="en-US" sz="2000" dirty="0"/>
          </a:p>
        </p:txBody>
      </p:sp>
      <p:pic>
        <p:nvPicPr>
          <p:cNvPr id="32" name="Imagen 31" descr="Diagrama&#10;&#10;El contenido generado por IA puede ser incorrecto.">
            <a:extLst>
              <a:ext uri="{FF2B5EF4-FFF2-40B4-BE49-F238E27FC236}">
                <a16:creationId xmlns:a16="http://schemas.microsoft.com/office/drawing/2014/main" id="{087D6BD7-602E-A6DD-6498-CFC6855BA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1428219"/>
            <a:ext cx="7769632" cy="33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92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743660" y="794407"/>
            <a:ext cx="165665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kern="0" spc="3" dirty="0">
                <a:solidFill>
                  <a:srgbClr val="E0EBEB">
                    <a:alpha val="80000"/>
                  </a:srgbClr>
                </a:solidFill>
              </a:rPr>
              <a:t>EL GRAN ENGAÑO</a:t>
            </a:r>
            <a:endParaRPr lang="en-US" sz="987" dirty="0"/>
          </a:p>
        </p:txBody>
      </p:sp>
      <p:sp>
        <p:nvSpPr>
          <p:cNvPr id="4" name="Text 1"/>
          <p:cNvSpPr/>
          <p:nvPr/>
        </p:nvSpPr>
        <p:spPr>
          <a:xfrm>
            <a:off x="1932077" y="1131950"/>
            <a:ext cx="5279817" cy="56577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3731" b="1" dirty="0">
                <a:solidFill>
                  <a:srgbClr val="DC8060"/>
                </a:solidFill>
              </a:rPr>
              <a:t>Realismo Ingenuo</a:t>
            </a:r>
            <a:endParaRPr lang="en-US" sz="3731" dirty="0"/>
          </a:p>
        </p:txBody>
      </p:sp>
      <p:sp>
        <p:nvSpPr>
          <p:cNvPr id="5" name="Shape 2"/>
          <p:cNvSpPr/>
          <p:nvPr/>
        </p:nvSpPr>
        <p:spPr>
          <a:xfrm>
            <a:off x="1000125" y="1983479"/>
            <a:ext cx="7143750" cy="141725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6" name="Shape 3"/>
          <p:cNvSpPr/>
          <p:nvPr/>
        </p:nvSpPr>
        <p:spPr>
          <a:xfrm>
            <a:off x="1000125" y="1983479"/>
            <a:ext cx="7143750" cy="14288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7" name="Shape 4"/>
          <p:cNvSpPr/>
          <p:nvPr/>
        </p:nvSpPr>
        <p:spPr>
          <a:xfrm>
            <a:off x="1000125" y="3386444"/>
            <a:ext cx="7143750" cy="14288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8" name="Text 5"/>
          <p:cNvSpPr/>
          <p:nvPr/>
        </p:nvSpPr>
        <p:spPr>
          <a:xfrm>
            <a:off x="1428750" y="2212079"/>
            <a:ext cx="6286500" cy="9600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704" dirty="0">
                <a:solidFill>
                  <a:srgbClr val="FFFFFF"/>
                </a:solidFill>
              </a:rPr>
              <a:t>La inquebrantable sensación visceral de que percibimos el mundo </a:t>
            </a:r>
            <a:r>
              <a:rPr lang="en-US" sz="1602" b="1" dirty="0">
                <a:solidFill>
                  <a:srgbClr val="E0EBEB"/>
                </a:solidFill>
              </a:rPr>
              <a:t>exactamente como es</a:t>
            </a:r>
            <a:r>
              <a:rPr lang="en-US" sz="1704" dirty="0">
                <a:solidFill>
                  <a:srgbClr val="FFFFFF"/>
                </a:solidFill>
              </a:rPr>
              <a:t>, y que cualquiera que lo vea diferente está equivocado o sesgado.</a:t>
            </a:r>
            <a:endParaRPr lang="en-US" sz="1704" dirty="0"/>
          </a:p>
        </p:txBody>
      </p:sp>
      <p:sp>
        <p:nvSpPr>
          <p:cNvPr id="9" name="Shape 6"/>
          <p:cNvSpPr/>
          <p:nvPr/>
        </p:nvSpPr>
        <p:spPr>
          <a:xfrm>
            <a:off x="743989" y="3815069"/>
            <a:ext cx="7456516" cy="519708"/>
          </a:xfrm>
          <a:prstGeom prst="roundRect">
            <a:avLst/>
          </a:prstGeom>
          <a:solidFill>
            <a:srgbClr val="FFFFFF">
              <a:alpha val="1000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Text 7"/>
          <p:cNvSpPr/>
          <p:nvPr/>
        </p:nvSpPr>
        <p:spPr>
          <a:xfrm>
            <a:off x="889463" y="3815069"/>
            <a:ext cx="7510548" cy="537519"/>
          </a:xfrm>
          <a:prstGeom prst="rect">
            <a:avLst/>
          </a:prstGeom>
          <a:noFill/>
          <a:ln/>
        </p:spPr>
        <p:txBody>
          <a:bodyPr wrap="square" lIns="340233" tIns="170053" rIns="340233" bIns="170053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i="1" dirty="0">
                <a:solidFill>
                  <a:srgbClr val="E0EBEB"/>
                </a:solidFill>
              </a:rPr>
              <a:t>"La mayor barrera para el liderazgo consciente no es la ignorancia, es la certeza."</a:t>
            </a:r>
            <a:endParaRPr lang="en-US" sz="1269" dirty="0"/>
          </a:p>
        </p:txBody>
      </p:sp>
    </p:spTree>
    <p:extLst>
      <p:ext uri="{BB962C8B-B14F-4D97-AF65-F5344CB8AC3E}">
        <p14:creationId xmlns:p14="http://schemas.microsoft.com/office/powerpoint/2010/main" val="49556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375" y="1617166"/>
            <a:ext cx="1471054" cy="10287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100"/>
              </a:lnSpc>
              <a:buNone/>
            </a:pPr>
            <a:r>
              <a:rPr lang="en-US" sz="9327" b="1" dirty="0">
                <a:solidFill>
                  <a:srgbClr val="DC8060">
                    <a:alpha val="90000"/>
                  </a:srgbClr>
                </a:solidFill>
              </a:rPr>
              <a:t>02</a:t>
            </a:r>
            <a:endParaRPr lang="en-US" sz="9327" dirty="0"/>
          </a:p>
        </p:txBody>
      </p:sp>
      <p:sp>
        <p:nvSpPr>
          <p:cNvPr id="4" name="Text 1"/>
          <p:cNvSpPr/>
          <p:nvPr/>
        </p:nvSpPr>
        <p:spPr>
          <a:xfrm>
            <a:off x="3042679" y="1688604"/>
            <a:ext cx="529622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3" dirty="0">
                <a:solidFill>
                  <a:srgbClr val="E0EBEB">
                    <a:alpha val="80000"/>
                  </a:srgbClr>
                </a:solidFill>
              </a:rPr>
              <a:t>TEMA</a:t>
            </a:r>
            <a:endParaRPr lang="en-US" sz="987" dirty="0"/>
          </a:p>
        </p:txBody>
      </p:sp>
      <p:sp>
        <p:nvSpPr>
          <p:cNvPr id="5" name="Text 2"/>
          <p:cNvSpPr/>
          <p:nvPr/>
        </p:nvSpPr>
        <p:spPr>
          <a:xfrm>
            <a:off x="3042679" y="2026146"/>
            <a:ext cx="5296226" cy="10058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94" b="1" dirty="0">
                <a:solidFill>
                  <a:srgbClr val="FFFFFF"/>
                </a:solidFill>
              </a:rPr>
              <a:t>Los Sentidos Ajustando
la Realidad</a:t>
            </a:r>
            <a:endParaRPr lang="en-US" sz="3294" dirty="0"/>
          </a:p>
        </p:txBody>
      </p:sp>
      <p:sp>
        <p:nvSpPr>
          <p:cNvPr id="6" name="Text 3"/>
          <p:cNvSpPr/>
          <p:nvPr/>
        </p:nvSpPr>
        <p:spPr>
          <a:xfrm>
            <a:off x="3042679" y="3246276"/>
            <a:ext cx="5000625" cy="28002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86" dirty="0">
                <a:solidFill>
                  <a:srgbClr val="E0EBEB"/>
                </a:solidFill>
              </a:rPr>
              <a:t>Experimentando la construcción.</a:t>
            </a:r>
            <a:endParaRPr lang="en-US" sz="1486" dirty="0"/>
          </a:p>
        </p:txBody>
      </p:sp>
    </p:spTree>
    <p:extLst>
      <p:ext uri="{BB962C8B-B14F-4D97-AF65-F5344CB8AC3E}">
        <p14:creationId xmlns:p14="http://schemas.microsoft.com/office/powerpoint/2010/main" val="2963400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28" y="348741"/>
            <a:ext cx="8001000" cy="120193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362128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FUNCIÓN SENSORIAL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30502"/>
            <a:ext cx="8001000" cy="10508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b="1" dirty="0">
                <a:solidFill>
                  <a:srgbClr val="2A5058"/>
                </a:solidFill>
              </a:rPr>
              <a:t>Los sentidos no capturan el </a:t>
            </a:r>
            <a:r>
              <a:rPr lang="en-US" sz="2000" b="1" dirty="0" err="1">
                <a:solidFill>
                  <a:srgbClr val="2A5058"/>
                </a:solidFill>
              </a:rPr>
              <a:t>mundo</a:t>
            </a:r>
            <a:r>
              <a:rPr lang="en-US" sz="2000" b="1" dirty="0">
                <a:solidFill>
                  <a:srgbClr val="2A5058"/>
                </a:solidFill>
              </a:rPr>
              <a:t>: </a:t>
            </a:r>
          </a:p>
          <a:p>
            <a:pPr>
              <a:lnSpc>
                <a:spcPts val="2800"/>
              </a:lnSpc>
            </a:pPr>
            <a:r>
              <a:rPr lang="en-US" sz="2000" b="1" dirty="0" err="1">
                <a:solidFill>
                  <a:srgbClr val="2A5058"/>
                </a:solidFill>
              </a:rPr>
              <a:t>Filtros</a:t>
            </a:r>
            <a:r>
              <a:rPr lang="en-US" sz="2000" b="1" dirty="0">
                <a:solidFill>
                  <a:srgbClr val="2A5058"/>
                </a:solidFill>
              </a:rPr>
              <a:t> </a:t>
            </a:r>
            <a:r>
              <a:rPr lang="en-US" sz="2000" b="1" dirty="0" err="1">
                <a:solidFill>
                  <a:srgbClr val="2A5058"/>
                </a:solidFill>
              </a:rPr>
              <a:t>calibrados</a:t>
            </a:r>
            <a:r>
              <a:rPr lang="en-US" sz="2000" b="1" dirty="0">
                <a:solidFill>
                  <a:srgbClr val="2A5058"/>
                </a:solidFill>
              </a:rPr>
              <a:t> para </a:t>
            </a:r>
            <a:r>
              <a:rPr lang="en-US" sz="2000" b="1" dirty="0" err="1">
                <a:solidFill>
                  <a:srgbClr val="2A5058"/>
                </a:solidFill>
              </a:rPr>
              <a:t>sobrevivir</a:t>
            </a:r>
            <a:endParaRPr lang="en-US" sz="2000" dirty="0"/>
          </a:p>
          <a:p>
            <a:pPr marL="0" indent="0" algn="l">
              <a:lnSpc>
                <a:spcPts val="2800"/>
              </a:lnSpc>
              <a:buNone/>
            </a:pPr>
            <a:endParaRPr lang="en-US" sz="2000" dirty="0"/>
          </a:p>
        </p:txBody>
      </p:sp>
      <p:sp>
        <p:nvSpPr>
          <p:cNvPr id="24" name="Shape 4">
            <a:extLst>
              <a:ext uri="{FF2B5EF4-FFF2-40B4-BE49-F238E27FC236}">
                <a16:creationId xmlns:a16="http://schemas.microsoft.com/office/drawing/2014/main" id="{2277B581-BF84-5AB6-97D7-3D96DDCA2C50}"/>
              </a:ext>
            </a:extLst>
          </p:cNvPr>
          <p:cNvSpPr/>
          <p:nvPr/>
        </p:nvSpPr>
        <p:spPr>
          <a:xfrm>
            <a:off x="467591" y="1687710"/>
            <a:ext cx="8001000" cy="942975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5" name="Shape 5">
            <a:extLst>
              <a:ext uri="{FF2B5EF4-FFF2-40B4-BE49-F238E27FC236}">
                <a16:creationId xmlns:a16="http://schemas.microsoft.com/office/drawing/2014/main" id="{1F118D0B-5B40-AB92-B36E-8AF39919AA9B}"/>
              </a:ext>
            </a:extLst>
          </p:cNvPr>
          <p:cNvSpPr/>
          <p:nvPr/>
        </p:nvSpPr>
        <p:spPr>
          <a:xfrm>
            <a:off x="467591" y="1687710"/>
            <a:ext cx="800100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6" name="Shape 6">
            <a:extLst>
              <a:ext uri="{FF2B5EF4-FFF2-40B4-BE49-F238E27FC236}">
                <a16:creationId xmlns:a16="http://schemas.microsoft.com/office/drawing/2014/main" id="{7CA0AA45-8619-EEBB-91D8-F16A8A52C3B2}"/>
              </a:ext>
            </a:extLst>
          </p:cNvPr>
          <p:cNvSpPr/>
          <p:nvPr/>
        </p:nvSpPr>
        <p:spPr>
          <a:xfrm>
            <a:off x="8461447" y="1687710"/>
            <a:ext cx="7144" cy="942975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7" name="Shape 7">
            <a:extLst>
              <a:ext uri="{FF2B5EF4-FFF2-40B4-BE49-F238E27FC236}">
                <a16:creationId xmlns:a16="http://schemas.microsoft.com/office/drawing/2014/main" id="{2F26561E-C618-C7BC-2997-21B410E56F14}"/>
              </a:ext>
            </a:extLst>
          </p:cNvPr>
          <p:cNvSpPr/>
          <p:nvPr/>
        </p:nvSpPr>
        <p:spPr>
          <a:xfrm>
            <a:off x="467591" y="2623541"/>
            <a:ext cx="800100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8" name="Shape 8">
            <a:extLst>
              <a:ext uri="{FF2B5EF4-FFF2-40B4-BE49-F238E27FC236}">
                <a16:creationId xmlns:a16="http://schemas.microsoft.com/office/drawing/2014/main" id="{092209B1-D343-C8D4-CBF2-763D0496639C}"/>
              </a:ext>
            </a:extLst>
          </p:cNvPr>
          <p:cNvSpPr/>
          <p:nvPr/>
        </p:nvSpPr>
        <p:spPr>
          <a:xfrm>
            <a:off x="467591" y="1687710"/>
            <a:ext cx="42863" cy="942975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9" name="Shape 9">
            <a:extLst>
              <a:ext uri="{FF2B5EF4-FFF2-40B4-BE49-F238E27FC236}">
                <a16:creationId xmlns:a16="http://schemas.microsoft.com/office/drawing/2014/main" id="{66062824-4A1A-A022-9EFF-02D1376B5DCE}"/>
              </a:ext>
            </a:extLst>
          </p:cNvPr>
          <p:cNvSpPr/>
          <p:nvPr/>
        </p:nvSpPr>
        <p:spPr>
          <a:xfrm>
            <a:off x="646185" y="1873447"/>
            <a:ext cx="571500" cy="571500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0" name="Text 10">
            <a:extLst>
              <a:ext uri="{FF2B5EF4-FFF2-40B4-BE49-F238E27FC236}">
                <a16:creationId xmlns:a16="http://schemas.microsoft.com/office/drawing/2014/main" id="{E6809AD5-0A64-2898-DF3C-458187278E64}"/>
              </a:ext>
            </a:extLst>
          </p:cNvPr>
          <p:cNvSpPr/>
          <p:nvPr/>
        </p:nvSpPr>
        <p:spPr>
          <a:xfrm>
            <a:off x="646185" y="1873447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04" dirty="0">
                <a:solidFill>
                  <a:srgbClr val="2A5058"/>
                </a:solidFill>
              </a:rPr>
              <a:t>👁️</a:t>
            </a:r>
            <a:endParaRPr lang="en-US" sz="1704" dirty="0"/>
          </a:p>
        </p:txBody>
      </p:sp>
      <p:sp>
        <p:nvSpPr>
          <p:cNvPr id="31" name="Text 11">
            <a:extLst>
              <a:ext uri="{FF2B5EF4-FFF2-40B4-BE49-F238E27FC236}">
                <a16:creationId xmlns:a16="http://schemas.microsoft.com/office/drawing/2014/main" id="{AF95720A-1AA7-C1E7-CFFF-ACE0223150B2}"/>
              </a:ext>
            </a:extLst>
          </p:cNvPr>
          <p:cNvSpPr/>
          <p:nvPr/>
        </p:nvSpPr>
        <p:spPr>
          <a:xfrm>
            <a:off x="1431997" y="1936848"/>
            <a:ext cx="510169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2A5058"/>
                </a:solidFill>
              </a:rPr>
              <a:t>Vista</a:t>
            </a:r>
            <a:endParaRPr lang="en-US" sz="1193" dirty="0"/>
          </a:p>
        </p:txBody>
      </p:sp>
      <p:sp>
        <p:nvSpPr>
          <p:cNvPr id="32" name="Text 12">
            <a:extLst>
              <a:ext uri="{FF2B5EF4-FFF2-40B4-BE49-F238E27FC236}">
                <a16:creationId xmlns:a16="http://schemas.microsoft.com/office/drawing/2014/main" id="{9E489310-FF8D-6C4A-D234-F7494F3CB5D3}"/>
              </a:ext>
            </a:extLst>
          </p:cNvPr>
          <p:cNvSpPr/>
          <p:nvPr/>
        </p:nvSpPr>
        <p:spPr>
          <a:xfrm>
            <a:off x="1431997" y="2206525"/>
            <a:ext cx="510169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5A6A6A"/>
                </a:solidFill>
              </a:rPr>
              <a:t>Prioriza </a:t>
            </a:r>
            <a:r>
              <a:rPr lang="en-US" sz="885" b="1" dirty="0">
                <a:solidFill>
                  <a:srgbClr val="5A6A6A"/>
                </a:solidFill>
              </a:rPr>
              <a:t>bordes y movimiento</a:t>
            </a:r>
            <a:r>
              <a:rPr lang="en-US" sz="942" dirty="0">
                <a:solidFill>
                  <a:srgbClr val="5A6A6A"/>
                </a:solidFill>
              </a:rPr>
              <a:t>. Ignora lo estático.</a:t>
            </a:r>
            <a:endParaRPr lang="en-US" sz="942" dirty="0"/>
          </a:p>
        </p:txBody>
      </p:sp>
      <p:sp>
        <p:nvSpPr>
          <p:cNvPr id="33" name="Shape 13">
            <a:extLst>
              <a:ext uri="{FF2B5EF4-FFF2-40B4-BE49-F238E27FC236}">
                <a16:creationId xmlns:a16="http://schemas.microsoft.com/office/drawing/2014/main" id="{F7DD0F01-33C3-E118-320A-FF8DBC02C937}"/>
              </a:ext>
            </a:extLst>
          </p:cNvPr>
          <p:cNvSpPr/>
          <p:nvPr/>
        </p:nvSpPr>
        <p:spPr>
          <a:xfrm>
            <a:off x="6676570" y="2010072"/>
            <a:ext cx="1613427" cy="298252"/>
          </a:xfrm>
          <a:prstGeom prst="roundRect">
            <a:avLst/>
          </a:prstGeom>
          <a:solidFill>
            <a:srgbClr val="FFF0EB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4" name="Text 14">
            <a:extLst>
              <a:ext uri="{FF2B5EF4-FFF2-40B4-BE49-F238E27FC236}">
                <a16:creationId xmlns:a16="http://schemas.microsoft.com/office/drawing/2014/main" id="{AB650587-AD73-FDCF-FE9D-736009318762}"/>
              </a:ext>
            </a:extLst>
          </p:cNvPr>
          <p:cNvSpPr/>
          <p:nvPr/>
        </p:nvSpPr>
        <p:spPr>
          <a:xfrm>
            <a:off x="6676570" y="2010072"/>
            <a:ext cx="1613427" cy="298252"/>
          </a:xfrm>
          <a:prstGeom prst="rect">
            <a:avLst/>
          </a:prstGeom>
          <a:noFill/>
          <a:ln/>
        </p:spPr>
        <p:txBody>
          <a:bodyPr wrap="square" lIns="170053" tIns="85090" rIns="170053" bIns="8509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kern="0" spc="1" dirty="0">
                <a:solidFill>
                  <a:srgbClr val="DC8060"/>
                </a:solidFill>
              </a:rPr>
              <a:t>Detectar Amenazas</a:t>
            </a:r>
            <a:endParaRPr lang="en-US" sz="784" dirty="0"/>
          </a:p>
        </p:txBody>
      </p:sp>
      <p:sp>
        <p:nvSpPr>
          <p:cNvPr id="35" name="Shape 15">
            <a:extLst>
              <a:ext uri="{FF2B5EF4-FFF2-40B4-BE49-F238E27FC236}">
                <a16:creationId xmlns:a16="http://schemas.microsoft.com/office/drawing/2014/main" id="{09408013-FD42-F9DB-84C1-7DF4EB4F8C68}"/>
              </a:ext>
            </a:extLst>
          </p:cNvPr>
          <p:cNvSpPr/>
          <p:nvPr/>
        </p:nvSpPr>
        <p:spPr>
          <a:xfrm>
            <a:off x="467591" y="2766416"/>
            <a:ext cx="8001000" cy="942975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6" name="Shape 16">
            <a:extLst>
              <a:ext uri="{FF2B5EF4-FFF2-40B4-BE49-F238E27FC236}">
                <a16:creationId xmlns:a16="http://schemas.microsoft.com/office/drawing/2014/main" id="{BAD44EA9-AC3C-F939-50FB-0074C75E215A}"/>
              </a:ext>
            </a:extLst>
          </p:cNvPr>
          <p:cNvSpPr/>
          <p:nvPr/>
        </p:nvSpPr>
        <p:spPr>
          <a:xfrm>
            <a:off x="467591" y="2766416"/>
            <a:ext cx="800100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7" name="Shape 17">
            <a:extLst>
              <a:ext uri="{FF2B5EF4-FFF2-40B4-BE49-F238E27FC236}">
                <a16:creationId xmlns:a16="http://schemas.microsoft.com/office/drawing/2014/main" id="{CC0CEC15-349E-F949-6AA2-BA40A7987E47}"/>
              </a:ext>
            </a:extLst>
          </p:cNvPr>
          <p:cNvSpPr/>
          <p:nvPr/>
        </p:nvSpPr>
        <p:spPr>
          <a:xfrm>
            <a:off x="8461447" y="2766416"/>
            <a:ext cx="7144" cy="942975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8" name="Shape 18">
            <a:extLst>
              <a:ext uri="{FF2B5EF4-FFF2-40B4-BE49-F238E27FC236}">
                <a16:creationId xmlns:a16="http://schemas.microsoft.com/office/drawing/2014/main" id="{2D20A7FF-3B2F-4954-4FA4-22C907641F2E}"/>
              </a:ext>
            </a:extLst>
          </p:cNvPr>
          <p:cNvSpPr/>
          <p:nvPr/>
        </p:nvSpPr>
        <p:spPr>
          <a:xfrm>
            <a:off x="467591" y="3702247"/>
            <a:ext cx="800100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9" name="Shape 19">
            <a:extLst>
              <a:ext uri="{FF2B5EF4-FFF2-40B4-BE49-F238E27FC236}">
                <a16:creationId xmlns:a16="http://schemas.microsoft.com/office/drawing/2014/main" id="{0DF93390-179A-1E89-5AB3-45676A91A9B2}"/>
              </a:ext>
            </a:extLst>
          </p:cNvPr>
          <p:cNvSpPr/>
          <p:nvPr/>
        </p:nvSpPr>
        <p:spPr>
          <a:xfrm>
            <a:off x="467591" y="2766416"/>
            <a:ext cx="42863" cy="942975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0" name="Shape 20">
            <a:extLst>
              <a:ext uri="{FF2B5EF4-FFF2-40B4-BE49-F238E27FC236}">
                <a16:creationId xmlns:a16="http://schemas.microsoft.com/office/drawing/2014/main" id="{F73BD1DD-423D-6B61-497C-6AE9BC0CF069}"/>
              </a:ext>
            </a:extLst>
          </p:cNvPr>
          <p:cNvSpPr/>
          <p:nvPr/>
        </p:nvSpPr>
        <p:spPr>
          <a:xfrm>
            <a:off x="646185" y="2952154"/>
            <a:ext cx="571500" cy="571500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1" name="Text 21">
            <a:extLst>
              <a:ext uri="{FF2B5EF4-FFF2-40B4-BE49-F238E27FC236}">
                <a16:creationId xmlns:a16="http://schemas.microsoft.com/office/drawing/2014/main" id="{88213F66-2570-DF20-B003-CA1E31BE8BA9}"/>
              </a:ext>
            </a:extLst>
          </p:cNvPr>
          <p:cNvSpPr/>
          <p:nvPr/>
        </p:nvSpPr>
        <p:spPr>
          <a:xfrm>
            <a:off x="646185" y="2952154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04" dirty="0">
                <a:solidFill>
                  <a:srgbClr val="2A5058"/>
                </a:solidFill>
              </a:rPr>
              <a:t>👂</a:t>
            </a:r>
            <a:endParaRPr lang="en-US" sz="1704" dirty="0"/>
          </a:p>
        </p:txBody>
      </p:sp>
      <p:sp>
        <p:nvSpPr>
          <p:cNvPr id="42" name="Text 22">
            <a:extLst>
              <a:ext uri="{FF2B5EF4-FFF2-40B4-BE49-F238E27FC236}">
                <a16:creationId xmlns:a16="http://schemas.microsoft.com/office/drawing/2014/main" id="{FD50645B-AE81-B7BA-EB17-9010930BB46C}"/>
              </a:ext>
            </a:extLst>
          </p:cNvPr>
          <p:cNvSpPr/>
          <p:nvPr/>
        </p:nvSpPr>
        <p:spPr>
          <a:xfrm>
            <a:off x="1431997" y="3015554"/>
            <a:ext cx="494431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2A5058"/>
                </a:solidFill>
              </a:rPr>
              <a:t>Oído</a:t>
            </a:r>
            <a:endParaRPr lang="en-US" sz="1193" dirty="0"/>
          </a:p>
        </p:txBody>
      </p:sp>
      <p:sp>
        <p:nvSpPr>
          <p:cNvPr id="43" name="Text 23">
            <a:extLst>
              <a:ext uri="{FF2B5EF4-FFF2-40B4-BE49-F238E27FC236}">
                <a16:creationId xmlns:a16="http://schemas.microsoft.com/office/drawing/2014/main" id="{CA5CA135-8346-93E3-CFE9-15697EC5E4F8}"/>
              </a:ext>
            </a:extLst>
          </p:cNvPr>
          <p:cNvSpPr/>
          <p:nvPr/>
        </p:nvSpPr>
        <p:spPr>
          <a:xfrm>
            <a:off x="1431997" y="3285231"/>
            <a:ext cx="494431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5A6A6A"/>
                </a:solidFill>
              </a:rPr>
              <a:t>Sintonizado a la frecuencia de la </a:t>
            </a:r>
            <a:r>
              <a:rPr lang="en-US" sz="885" b="1" dirty="0">
                <a:solidFill>
                  <a:srgbClr val="5A6A6A"/>
                </a:solidFill>
              </a:rPr>
              <a:t>voz humana</a:t>
            </a:r>
            <a:r>
              <a:rPr lang="en-US" sz="942" dirty="0">
                <a:solidFill>
                  <a:srgbClr val="5A6A6A"/>
                </a:solidFill>
              </a:rPr>
              <a:t>.</a:t>
            </a:r>
            <a:endParaRPr lang="en-US" sz="942" dirty="0"/>
          </a:p>
        </p:txBody>
      </p:sp>
      <p:sp>
        <p:nvSpPr>
          <p:cNvPr id="44" name="Shape 24">
            <a:extLst>
              <a:ext uri="{FF2B5EF4-FFF2-40B4-BE49-F238E27FC236}">
                <a16:creationId xmlns:a16="http://schemas.microsoft.com/office/drawing/2014/main" id="{7252A6F1-59AF-9560-CBA7-5F5B0172CB91}"/>
              </a:ext>
            </a:extLst>
          </p:cNvPr>
          <p:cNvSpPr/>
          <p:nvPr/>
        </p:nvSpPr>
        <p:spPr>
          <a:xfrm>
            <a:off x="6519184" y="3088778"/>
            <a:ext cx="1770813" cy="298252"/>
          </a:xfrm>
          <a:prstGeom prst="roundRect">
            <a:avLst/>
          </a:prstGeom>
          <a:solidFill>
            <a:srgbClr val="FFF0EB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5" name="Text 25">
            <a:extLst>
              <a:ext uri="{FF2B5EF4-FFF2-40B4-BE49-F238E27FC236}">
                <a16:creationId xmlns:a16="http://schemas.microsoft.com/office/drawing/2014/main" id="{4E0E3290-386B-0F72-E868-DF7CC7B6E806}"/>
              </a:ext>
            </a:extLst>
          </p:cNvPr>
          <p:cNvSpPr/>
          <p:nvPr/>
        </p:nvSpPr>
        <p:spPr>
          <a:xfrm>
            <a:off x="6519184" y="3088778"/>
            <a:ext cx="1770813" cy="298252"/>
          </a:xfrm>
          <a:prstGeom prst="rect">
            <a:avLst/>
          </a:prstGeom>
          <a:noFill/>
          <a:ln/>
        </p:spPr>
        <p:txBody>
          <a:bodyPr wrap="square" lIns="170053" tIns="85090" rIns="170053" bIns="8509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kern="0" spc="1" dirty="0">
                <a:solidFill>
                  <a:srgbClr val="DC8060"/>
                </a:solidFill>
              </a:rPr>
              <a:t>Coordinación Social</a:t>
            </a:r>
            <a:endParaRPr lang="en-US" sz="784" dirty="0"/>
          </a:p>
        </p:txBody>
      </p:sp>
      <p:sp>
        <p:nvSpPr>
          <p:cNvPr id="46" name="Shape 26">
            <a:extLst>
              <a:ext uri="{FF2B5EF4-FFF2-40B4-BE49-F238E27FC236}">
                <a16:creationId xmlns:a16="http://schemas.microsoft.com/office/drawing/2014/main" id="{7C38A6C7-003C-A160-3939-1F33FD02D539}"/>
              </a:ext>
            </a:extLst>
          </p:cNvPr>
          <p:cNvSpPr/>
          <p:nvPr/>
        </p:nvSpPr>
        <p:spPr>
          <a:xfrm>
            <a:off x="467591" y="3845122"/>
            <a:ext cx="8001000" cy="942975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7" name="Shape 27">
            <a:extLst>
              <a:ext uri="{FF2B5EF4-FFF2-40B4-BE49-F238E27FC236}">
                <a16:creationId xmlns:a16="http://schemas.microsoft.com/office/drawing/2014/main" id="{A4678B93-784C-B2E2-71E3-63355F8C5E83}"/>
              </a:ext>
            </a:extLst>
          </p:cNvPr>
          <p:cNvSpPr/>
          <p:nvPr/>
        </p:nvSpPr>
        <p:spPr>
          <a:xfrm>
            <a:off x="467591" y="3845122"/>
            <a:ext cx="800100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8" name="Shape 28">
            <a:extLst>
              <a:ext uri="{FF2B5EF4-FFF2-40B4-BE49-F238E27FC236}">
                <a16:creationId xmlns:a16="http://schemas.microsoft.com/office/drawing/2014/main" id="{06E9924E-62AD-6334-B1B5-006CE909E7ED}"/>
              </a:ext>
            </a:extLst>
          </p:cNvPr>
          <p:cNvSpPr/>
          <p:nvPr/>
        </p:nvSpPr>
        <p:spPr>
          <a:xfrm>
            <a:off x="8461447" y="3845122"/>
            <a:ext cx="7144" cy="942975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9" name="Shape 29">
            <a:extLst>
              <a:ext uri="{FF2B5EF4-FFF2-40B4-BE49-F238E27FC236}">
                <a16:creationId xmlns:a16="http://schemas.microsoft.com/office/drawing/2014/main" id="{6C52FAF8-BD5A-EA96-333F-A3674BB0CA8F}"/>
              </a:ext>
            </a:extLst>
          </p:cNvPr>
          <p:cNvSpPr/>
          <p:nvPr/>
        </p:nvSpPr>
        <p:spPr>
          <a:xfrm>
            <a:off x="467591" y="4780954"/>
            <a:ext cx="8001000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0" name="Shape 30">
            <a:extLst>
              <a:ext uri="{FF2B5EF4-FFF2-40B4-BE49-F238E27FC236}">
                <a16:creationId xmlns:a16="http://schemas.microsoft.com/office/drawing/2014/main" id="{004F427B-A338-8931-49AD-08862164A738}"/>
              </a:ext>
            </a:extLst>
          </p:cNvPr>
          <p:cNvSpPr/>
          <p:nvPr/>
        </p:nvSpPr>
        <p:spPr>
          <a:xfrm>
            <a:off x="467591" y="3845122"/>
            <a:ext cx="42863" cy="942975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1" name="Shape 31">
            <a:extLst>
              <a:ext uri="{FF2B5EF4-FFF2-40B4-BE49-F238E27FC236}">
                <a16:creationId xmlns:a16="http://schemas.microsoft.com/office/drawing/2014/main" id="{B21B3003-49BD-D2DE-7283-3E9A46B133B1}"/>
              </a:ext>
            </a:extLst>
          </p:cNvPr>
          <p:cNvSpPr/>
          <p:nvPr/>
        </p:nvSpPr>
        <p:spPr>
          <a:xfrm>
            <a:off x="646185" y="4030860"/>
            <a:ext cx="571500" cy="571500"/>
          </a:xfrm>
          <a:prstGeom prst="ellipse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2" name="Text 32">
            <a:extLst>
              <a:ext uri="{FF2B5EF4-FFF2-40B4-BE49-F238E27FC236}">
                <a16:creationId xmlns:a16="http://schemas.microsoft.com/office/drawing/2014/main" id="{7DEAB542-F3D0-4D52-D164-A1905CAD76F8}"/>
              </a:ext>
            </a:extLst>
          </p:cNvPr>
          <p:cNvSpPr/>
          <p:nvPr/>
        </p:nvSpPr>
        <p:spPr>
          <a:xfrm>
            <a:off x="646185" y="4030860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04" dirty="0">
                <a:solidFill>
                  <a:srgbClr val="2A5058"/>
                </a:solidFill>
              </a:rPr>
              <a:t>👃</a:t>
            </a:r>
            <a:endParaRPr lang="en-US" sz="1704" dirty="0"/>
          </a:p>
        </p:txBody>
      </p:sp>
      <p:sp>
        <p:nvSpPr>
          <p:cNvPr id="53" name="Text 33">
            <a:extLst>
              <a:ext uri="{FF2B5EF4-FFF2-40B4-BE49-F238E27FC236}">
                <a16:creationId xmlns:a16="http://schemas.microsoft.com/office/drawing/2014/main" id="{1D3F8BF7-E7C8-E456-0F01-F5964D7B74D5}"/>
              </a:ext>
            </a:extLst>
          </p:cNvPr>
          <p:cNvSpPr/>
          <p:nvPr/>
        </p:nvSpPr>
        <p:spPr>
          <a:xfrm>
            <a:off x="1431997" y="4094261"/>
            <a:ext cx="546279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2A5058"/>
                </a:solidFill>
              </a:rPr>
              <a:t>Olfato</a:t>
            </a:r>
            <a:endParaRPr lang="en-US" sz="1193" dirty="0"/>
          </a:p>
        </p:txBody>
      </p:sp>
      <p:sp>
        <p:nvSpPr>
          <p:cNvPr id="54" name="Text 34">
            <a:extLst>
              <a:ext uri="{FF2B5EF4-FFF2-40B4-BE49-F238E27FC236}">
                <a16:creationId xmlns:a16="http://schemas.microsoft.com/office/drawing/2014/main" id="{EBB96EE6-D393-7077-0829-570068E6C6B0}"/>
              </a:ext>
            </a:extLst>
          </p:cNvPr>
          <p:cNvSpPr/>
          <p:nvPr/>
        </p:nvSpPr>
        <p:spPr>
          <a:xfrm>
            <a:off x="1431997" y="4363937"/>
            <a:ext cx="546279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5A6A6A"/>
                </a:solidFill>
              </a:rPr>
              <a:t>Hipersensible a </a:t>
            </a:r>
            <a:r>
              <a:rPr lang="en-US" sz="885" b="1" dirty="0">
                <a:solidFill>
                  <a:srgbClr val="5A6A6A"/>
                </a:solidFill>
              </a:rPr>
              <a:t>podredumbre y humo</a:t>
            </a:r>
            <a:r>
              <a:rPr lang="en-US" sz="942" dirty="0">
                <a:solidFill>
                  <a:srgbClr val="5A6A6A"/>
                </a:solidFill>
              </a:rPr>
              <a:t>.</a:t>
            </a:r>
            <a:endParaRPr lang="en-US" sz="942" dirty="0"/>
          </a:p>
        </p:txBody>
      </p:sp>
      <p:sp>
        <p:nvSpPr>
          <p:cNvPr id="55" name="Shape 35">
            <a:extLst>
              <a:ext uri="{FF2B5EF4-FFF2-40B4-BE49-F238E27FC236}">
                <a16:creationId xmlns:a16="http://schemas.microsoft.com/office/drawing/2014/main" id="{AAA0B9C1-BAE8-04A6-E1D8-9E496357C77B}"/>
              </a:ext>
            </a:extLst>
          </p:cNvPr>
          <p:cNvSpPr/>
          <p:nvPr/>
        </p:nvSpPr>
        <p:spPr>
          <a:xfrm>
            <a:off x="7037664" y="4167484"/>
            <a:ext cx="1252333" cy="298252"/>
          </a:xfrm>
          <a:prstGeom prst="roundRect">
            <a:avLst/>
          </a:prstGeom>
          <a:solidFill>
            <a:srgbClr val="FFF0EB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6" name="Text 36">
            <a:extLst>
              <a:ext uri="{FF2B5EF4-FFF2-40B4-BE49-F238E27FC236}">
                <a16:creationId xmlns:a16="http://schemas.microsoft.com/office/drawing/2014/main" id="{E8B73873-E0F3-B053-22EF-AC03682E2B2A}"/>
              </a:ext>
            </a:extLst>
          </p:cNvPr>
          <p:cNvSpPr/>
          <p:nvPr/>
        </p:nvSpPr>
        <p:spPr>
          <a:xfrm>
            <a:off x="7037664" y="4167484"/>
            <a:ext cx="1252333" cy="298252"/>
          </a:xfrm>
          <a:prstGeom prst="rect">
            <a:avLst/>
          </a:prstGeom>
          <a:noFill/>
          <a:ln/>
        </p:spPr>
        <p:txBody>
          <a:bodyPr wrap="square" lIns="170053" tIns="85090" rIns="170053" bIns="8509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kern="0" spc="1" dirty="0">
                <a:solidFill>
                  <a:srgbClr val="DC8060"/>
                </a:solidFill>
              </a:rPr>
              <a:t>Evitar Muerte</a:t>
            </a:r>
            <a:endParaRPr lang="en-US" sz="784" dirty="0"/>
          </a:p>
        </p:txBody>
      </p:sp>
    </p:spTree>
    <p:extLst>
      <p:ext uri="{BB962C8B-B14F-4D97-AF65-F5344CB8AC3E}">
        <p14:creationId xmlns:p14="http://schemas.microsoft.com/office/powerpoint/2010/main" val="2465928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866108" y="855827"/>
            <a:ext cx="141175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kern="0" spc="3" dirty="0">
                <a:solidFill>
                  <a:srgbClr val="E0EBEB">
                    <a:alpha val="80000"/>
                  </a:srgbClr>
                </a:solidFill>
              </a:rPr>
              <a:t>TESIS CENTRAL</a:t>
            </a:r>
            <a:endParaRPr lang="en-US" sz="987" dirty="0"/>
          </a:p>
        </p:txBody>
      </p:sp>
      <p:sp>
        <p:nvSpPr>
          <p:cNvPr id="4" name="Text 1"/>
          <p:cNvSpPr/>
          <p:nvPr/>
        </p:nvSpPr>
        <p:spPr>
          <a:xfrm>
            <a:off x="978219" y="1193369"/>
            <a:ext cx="7187533" cy="1131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3731" b="1" dirty="0">
                <a:solidFill>
                  <a:srgbClr val="DC8060"/>
                </a:solidFill>
              </a:rPr>
              <a:t>Datos fragmentarios
→ Interpretación propia</a:t>
            </a:r>
            <a:endParaRPr lang="en-US" sz="3731" dirty="0"/>
          </a:p>
        </p:txBody>
      </p:sp>
      <p:sp>
        <p:nvSpPr>
          <p:cNvPr id="5" name="Shape 2"/>
          <p:cNvSpPr/>
          <p:nvPr/>
        </p:nvSpPr>
        <p:spPr>
          <a:xfrm>
            <a:off x="714375" y="2610678"/>
            <a:ext cx="7715250" cy="165735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6" name="Shape 3"/>
          <p:cNvSpPr/>
          <p:nvPr/>
        </p:nvSpPr>
        <p:spPr>
          <a:xfrm>
            <a:off x="714375" y="2610678"/>
            <a:ext cx="7715250" cy="14288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7" name="Shape 4"/>
          <p:cNvSpPr/>
          <p:nvPr/>
        </p:nvSpPr>
        <p:spPr>
          <a:xfrm>
            <a:off x="714375" y="4253740"/>
            <a:ext cx="7715250" cy="14288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8" name="Text 5"/>
          <p:cNvSpPr/>
          <p:nvPr/>
        </p:nvSpPr>
        <p:spPr>
          <a:xfrm>
            <a:off x="1143000" y="2839278"/>
            <a:ext cx="6858000" cy="1200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95" dirty="0">
                <a:solidFill>
                  <a:srgbClr val="FFFFFF"/>
                </a:solidFill>
              </a:rPr>
              <a:t>El cerebro toma datos sensoriales fragmentarios, rellena vacíos, hace inferencias y crea una experiencia perceptiva coherente. Lo que experimentas como "ver" o "escuchar" es el resultado de este </a:t>
            </a:r>
            <a:r>
              <a:rPr lang="en-US" sz="1499" b="1" dirty="0">
                <a:solidFill>
                  <a:srgbClr val="E0EBEB"/>
                </a:solidFill>
              </a:rPr>
              <a:t>proceso constructivo</a:t>
            </a:r>
            <a:r>
              <a:rPr lang="en-US" sz="1595" dirty="0">
                <a:solidFill>
                  <a:srgbClr val="FFFFFF"/>
                </a:solidFill>
              </a:rPr>
              <a:t>.</a:t>
            </a:r>
            <a:endParaRPr lang="en-US" sz="1595" dirty="0"/>
          </a:p>
        </p:txBody>
      </p:sp>
      <p:sp>
        <p:nvSpPr>
          <p:cNvPr id="9" name="Text 6"/>
          <p:cNvSpPr/>
          <p:nvPr/>
        </p:nvSpPr>
        <p:spPr>
          <a:xfrm>
            <a:off x="3418563" y="4468053"/>
            <a:ext cx="230687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i="1" dirty="0">
                <a:solidFill>
                  <a:srgbClr val="A8B0A8"/>
                </a:solidFill>
              </a:rPr>
              <a:t>"No me creas. Experiméntalo."</a:t>
            </a:r>
            <a:endParaRPr lang="en-US" sz="1269" dirty="0"/>
          </a:p>
        </p:txBody>
      </p:sp>
    </p:spTree>
    <p:extLst>
      <p:ext uri="{BB962C8B-B14F-4D97-AF65-F5344CB8AC3E}">
        <p14:creationId xmlns:p14="http://schemas.microsoft.com/office/powerpoint/2010/main" val="1008667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EJERCICIO PRÁCTICO</a:t>
            </a:r>
            <a:endParaRPr lang="en-US" sz="1000" dirty="0"/>
          </a:p>
        </p:txBody>
      </p:sp>
      <p:sp>
        <p:nvSpPr>
          <p:cNvPr id="10" name="Shape 7"/>
          <p:cNvSpPr/>
          <p:nvPr/>
        </p:nvSpPr>
        <p:spPr>
          <a:xfrm>
            <a:off x="571500" y="4461856"/>
            <a:ext cx="8001000" cy="714375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1" name="Text 8"/>
          <p:cNvSpPr/>
          <p:nvPr/>
        </p:nvSpPr>
        <p:spPr>
          <a:xfrm>
            <a:off x="571500" y="4461856"/>
            <a:ext cx="8001000" cy="714375"/>
          </a:xfrm>
          <a:prstGeom prst="rect">
            <a:avLst/>
          </a:prstGeom>
          <a:noFill/>
          <a:ln/>
        </p:spPr>
        <p:txBody>
          <a:bodyPr wrap="square" lIns="170053" tIns="170053" rIns="170053" bIns="170053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"El cerebro corrige los errores en tiempo real para dar sentido al todo. No necesita todos los datos; le basta con el </a:t>
            </a:r>
            <a:r>
              <a:rPr lang="en-US" sz="1090" b="1" dirty="0">
                <a:solidFill>
                  <a:srgbClr val="DC8060"/>
                </a:solidFill>
              </a:rPr>
              <a:t>patrón</a:t>
            </a:r>
            <a:r>
              <a:rPr lang="en-US" sz="1090" b="1" dirty="0">
                <a:solidFill>
                  <a:srgbClr val="FFFFFF"/>
                </a:solidFill>
              </a:rPr>
              <a:t>."</a:t>
            </a:r>
            <a:endParaRPr lang="en-US" sz="1090" dirty="0"/>
          </a:p>
        </p:txBody>
      </p:sp>
      <p:pic>
        <p:nvPicPr>
          <p:cNvPr id="13" name="Imagen 12" descr="Texto&#10;&#10;El contenido generado por IA puede ser incorrecto.">
            <a:extLst>
              <a:ext uri="{FF2B5EF4-FFF2-40B4-BE49-F238E27FC236}">
                <a16:creationId xmlns:a16="http://schemas.microsoft.com/office/drawing/2014/main" id="{6D381542-026E-1C55-9C57-A7915623D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0982" y="694113"/>
            <a:ext cx="5235547" cy="3456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4600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73580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EJERCICIO PRÁCTICO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928688" y="2048108"/>
            <a:ext cx="7286625" cy="14401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436" b="1" kern="0" spc="2" dirty="0">
                <a:solidFill>
                  <a:srgbClr val="FFFFFF"/>
                </a:solidFill>
              </a:rPr>
              <a:t>3ST3 M3NS4J3 S1RV3 P4R4 D3M0STR4R C0M0 NU3STR4 M3NT3 PU3D3 H4C3R C0S4S 1MPR3S10N4NT3S</a:t>
            </a:r>
            <a:endParaRPr lang="en-US" sz="2436" dirty="0"/>
          </a:p>
        </p:txBody>
      </p:sp>
      <p:sp>
        <p:nvSpPr>
          <p:cNvPr id="9" name="Shape 6"/>
          <p:cNvSpPr/>
          <p:nvPr/>
        </p:nvSpPr>
        <p:spPr>
          <a:xfrm>
            <a:off x="571500" y="4329113"/>
            <a:ext cx="8001000" cy="600075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Text 7"/>
          <p:cNvSpPr/>
          <p:nvPr/>
        </p:nvSpPr>
        <p:spPr>
          <a:xfrm>
            <a:off x="571500" y="4329113"/>
            <a:ext cx="8001000" cy="600075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"Ves caracteres sin sentido pero eres capaz de leer una historia. El contexto domina al dato. </a:t>
            </a:r>
          </a:p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Tu cerebro </a:t>
            </a:r>
            <a:r>
              <a:rPr lang="en-US" sz="1090" b="1" dirty="0">
                <a:solidFill>
                  <a:srgbClr val="DC8060"/>
                </a:solidFill>
              </a:rPr>
              <a:t>impone significado</a:t>
            </a:r>
            <a:r>
              <a:rPr lang="en-US" sz="1090" b="1" dirty="0">
                <a:solidFill>
                  <a:srgbClr val="FFFFFF"/>
                </a:solidFill>
              </a:rPr>
              <a:t>."</a:t>
            </a:r>
            <a:endParaRPr lang="en-US" sz="1090" dirty="0"/>
          </a:p>
        </p:txBody>
      </p:sp>
      <p:pic>
        <p:nvPicPr>
          <p:cNvPr id="12" name="Imagen 11" descr="Texto&#10;&#10;El contenido generado por IA puede ser incorrecto.">
            <a:extLst>
              <a:ext uri="{FF2B5EF4-FFF2-40B4-BE49-F238E27FC236}">
                <a16:creationId xmlns:a16="http://schemas.microsoft.com/office/drawing/2014/main" id="{D8D7BBF0-42ED-3F1F-1988-89AB7043D5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4477" y="397156"/>
            <a:ext cx="5278581" cy="371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985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preencoded.png">
            <a:extLst>
              <a:ext uri="{FF2B5EF4-FFF2-40B4-BE49-F238E27FC236}">
                <a16:creationId xmlns:a16="http://schemas.microsoft.com/office/drawing/2014/main" id="{C51AF3A8-F91E-56B5-23A9-BB17D2105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57188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LA PREGUNTA INCÓMODA</a:t>
            </a:r>
            <a:endParaRPr lang="en-US" sz="1000" dirty="0"/>
          </a:p>
        </p:txBody>
      </p:sp>
      <p:sp>
        <p:nvSpPr>
          <p:cNvPr id="4" name="Text 1"/>
          <p:cNvSpPr/>
          <p:nvPr/>
        </p:nvSpPr>
        <p:spPr>
          <a:xfrm>
            <a:off x="571499" y="584002"/>
            <a:ext cx="8306493" cy="3711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FFFFFF"/>
                </a:solidFill>
              </a:rPr>
              <a:t>¿Y si lo que llamas "</a:t>
            </a:r>
            <a:r>
              <a:rPr lang="en-US" sz="2000" b="1" dirty="0" err="1">
                <a:solidFill>
                  <a:srgbClr val="FFFFFF"/>
                </a:solidFill>
              </a:rPr>
              <a:t>realidad"es</a:t>
            </a:r>
            <a:r>
              <a:rPr lang="en-US" sz="2000" b="1" dirty="0">
                <a:solidFill>
                  <a:srgbClr val="FFFFFF"/>
                </a:solidFill>
              </a:rPr>
              <a:t> solo </a:t>
            </a:r>
            <a:r>
              <a:rPr lang="en-US" sz="2000" b="1" dirty="0">
                <a:solidFill>
                  <a:srgbClr val="DC8060"/>
                </a:solidFill>
              </a:rPr>
              <a:t>tu versión</a:t>
            </a:r>
            <a:r>
              <a:rPr lang="en-US" sz="2000" b="1" dirty="0">
                <a:solidFill>
                  <a:srgbClr val="FFFFFF"/>
                </a:solidFill>
              </a:rPr>
              <a:t>?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228600" y="3736572"/>
            <a:ext cx="9193875" cy="235962"/>
          </a:xfrm>
          <a:prstGeom prst="rect">
            <a:avLst/>
          </a:prstGeom>
          <a:noFill/>
          <a:ln/>
        </p:spPr>
        <p:txBody>
          <a:bodyPr wrap="square" lIns="255143" tIns="0" rIns="0" bIns="0" rtlCol="0" anchor="t">
            <a:spAutoFit/>
          </a:bodyPr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377" dirty="0">
                <a:solidFill>
                  <a:srgbClr val="E0EBEB"/>
                </a:solidFill>
              </a:rPr>
              <a:t>"Tu cerebro no percibe la realidad. La construye. Y lo hace tan bien que no te das cuenta."</a:t>
            </a:r>
            <a:endParaRPr lang="en-US" sz="1377" dirty="0"/>
          </a:p>
        </p:txBody>
      </p:sp>
      <p:sp>
        <p:nvSpPr>
          <p:cNvPr id="16" name="Shape 13"/>
          <p:cNvSpPr/>
          <p:nvPr/>
        </p:nvSpPr>
        <p:spPr>
          <a:xfrm>
            <a:off x="2238701" y="4244420"/>
            <a:ext cx="4666599" cy="423267"/>
          </a:xfrm>
          <a:prstGeom prst="roundRect">
            <a:avLst/>
          </a:prstGeom>
          <a:solidFill>
            <a:srgbClr val="DC8060">
              <a:alpha val="10000"/>
            </a:srgbClr>
          </a:solidFill>
          <a:ln w="9144">
            <a:solidFill>
              <a:srgbClr val="DC8060">
                <a:alpha val="30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7" name="Text 14"/>
          <p:cNvSpPr/>
          <p:nvPr/>
        </p:nvSpPr>
        <p:spPr>
          <a:xfrm>
            <a:off x="2238701" y="4244420"/>
            <a:ext cx="4666599" cy="423267"/>
          </a:xfrm>
          <a:prstGeom prst="rect">
            <a:avLst/>
          </a:prstGeom>
          <a:noFill/>
          <a:ln/>
        </p:spPr>
        <p:txBody>
          <a:bodyPr wrap="square" lIns="255143" tIns="127508" rIns="255143" bIns="127508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DC8060"/>
                </a:solidFill>
              </a:rPr>
              <a:t>¿Cómo liderar con claridad si tu percepción ya viene filtrada?</a:t>
            </a:r>
            <a:endParaRPr lang="en-US" sz="987" dirty="0"/>
          </a:p>
        </p:txBody>
      </p:sp>
      <p:pic>
        <p:nvPicPr>
          <p:cNvPr id="20" name="Imagen 19" descr="Imagen que contiene viendo, hombre, competencia de atletismo&#10;&#10;El contenido generado por IA puede ser incorrecto.">
            <a:extLst>
              <a:ext uri="{FF2B5EF4-FFF2-40B4-BE49-F238E27FC236}">
                <a16:creationId xmlns:a16="http://schemas.microsoft.com/office/drawing/2014/main" id="{DE22D0E7-9F7D-7C1E-6423-25B66CEECF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8248" y="1054259"/>
            <a:ext cx="4777052" cy="248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639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IMPLICACIÓN PARA EL LÍDER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De la certeza a la curiosidad perceptiva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571500" y="1493044"/>
            <a:ext cx="3786188" cy="2895005"/>
          </a:xfrm>
          <a:prstGeom prst="rect">
            <a:avLst/>
          </a:prstGeom>
          <a:solidFill>
            <a:srgbClr val="F2F7F7"/>
          </a:solidFill>
          <a:ln w="9144">
            <a:solidFill>
              <a:srgbClr val="E0EBEB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8" name="Text 5"/>
          <p:cNvSpPr/>
          <p:nvPr/>
        </p:nvSpPr>
        <p:spPr>
          <a:xfrm>
            <a:off x="2052238" y="1707356"/>
            <a:ext cx="817569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9" i="1" dirty="0">
                <a:solidFill>
                  <a:srgbClr val="2A3A3A"/>
                </a:solidFill>
              </a:rPr>
              <a:t>"Esto es así"</a:t>
            </a:r>
            <a:endParaRPr lang="en-US" sz="1159" dirty="0"/>
          </a:p>
        </p:txBody>
      </p:sp>
      <p:sp>
        <p:nvSpPr>
          <p:cNvPr id="9" name="Text 6"/>
          <p:cNvSpPr/>
          <p:nvPr/>
        </p:nvSpPr>
        <p:spPr>
          <a:xfrm>
            <a:off x="2375297" y="2064544"/>
            <a:ext cx="171450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dirty="0">
                <a:solidFill>
                  <a:srgbClr val="A8B0A8"/>
                </a:solidFill>
              </a:rPr>
              <a:t>↓</a:t>
            </a:r>
            <a:endParaRPr lang="en-US" sz="1269" dirty="0"/>
          </a:p>
        </p:txBody>
      </p:sp>
      <p:sp>
        <p:nvSpPr>
          <p:cNvPr id="10" name="Text 7"/>
          <p:cNvSpPr/>
          <p:nvPr/>
        </p:nvSpPr>
        <p:spPr>
          <a:xfrm>
            <a:off x="2143739" y="2421731"/>
            <a:ext cx="63453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5A6A6A"/>
                </a:solidFill>
              </a:rPr>
              <a:t>Certeza</a:t>
            </a:r>
            <a:endParaRPr lang="en-US" sz="1193" dirty="0"/>
          </a:p>
        </p:txBody>
      </p:sp>
      <p:sp>
        <p:nvSpPr>
          <p:cNvPr id="11" name="Text 8"/>
          <p:cNvSpPr/>
          <p:nvPr/>
        </p:nvSpPr>
        <p:spPr>
          <a:xfrm>
            <a:off x="2375297" y="2762845"/>
            <a:ext cx="171450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dirty="0">
                <a:solidFill>
                  <a:srgbClr val="A8B0A8"/>
                </a:solidFill>
              </a:rPr>
              <a:t>↓</a:t>
            </a:r>
            <a:endParaRPr lang="en-US" sz="1269" dirty="0"/>
          </a:p>
        </p:txBody>
      </p:sp>
      <p:sp>
        <p:nvSpPr>
          <p:cNvPr id="12" name="Text 9"/>
          <p:cNvSpPr/>
          <p:nvPr/>
        </p:nvSpPr>
        <p:spPr>
          <a:xfrm>
            <a:off x="2208814" y="3120033"/>
            <a:ext cx="504416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5A6A6A"/>
                </a:solidFill>
              </a:rPr>
              <a:t>Cierre</a:t>
            </a:r>
            <a:endParaRPr lang="en-US" sz="1193" dirty="0"/>
          </a:p>
        </p:txBody>
      </p:sp>
      <p:sp>
        <p:nvSpPr>
          <p:cNvPr id="13" name="Text 10"/>
          <p:cNvSpPr/>
          <p:nvPr/>
        </p:nvSpPr>
        <p:spPr>
          <a:xfrm>
            <a:off x="2375297" y="3461147"/>
            <a:ext cx="171450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dirty="0">
                <a:solidFill>
                  <a:srgbClr val="A8B0A8"/>
                </a:solidFill>
              </a:rPr>
              <a:t>↓</a:t>
            </a:r>
            <a:endParaRPr lang="en-US" sz="1269" dirty="0"/>
          </a:p>
        </p:txBody>
      </p:sp>
      <p:sp>
        <p:nvSpPr>
          <p:cNvPr id="14" name="Text 11"/>
          <p:cNvSpPr/>
          <p:nvPr/>
        </p:nvSpPr>
        <p:spPr>
          <a:xfrm>
            <a:off x="2087510" y="3818334"/>
            <a:ext cx="747024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5A6A6A"/>
                </a:solidFill>
              </a:rPr>
              <a:t>Conflicto</a:t>
            </a:r>
            <a:endParaRPr lang="en-US" sz="1193" dirty="0"/>
          </a:p>
        </p:txBody>
      </p:sp>
      <p:sp>
        <p:nvSpPr>
          <p:cNvPr id="15" name="Shape 12"/>
          <p:cNvSpPr/>
          <p:nvPr/>
        </p:nvSpPr>
        <p:spPr>
          <a:xfrm>
            <a:off x="4779169" y="1493044"/>
            <a:ext cx="3793331" cy="2895005"/>
          </a:xfrm>
          <a:prstGeom prst="rect">
            <a:avLst/>
          </a:prstGeom>
          <a:solidFill>
            <a:srgbClr val="FFF0EB"/>
          </a:solidFill>
          <a:ln w="9144">
            <a:solidFill>
              <a:srgbClr val="F0A08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6" name="Text 13"/>
          <p:cNvSpPr/>
          <p:nvPr/>
        </p:nvSpPr>
        <p:spPr>
          <a:xfrm>
            <a:off x="5641637" y="1707356"/>
            <a:ext cx="207551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9" i="1" dirty="0">
                <a:solidFill>
                  <a:srgbClr val="2A3A3A"/>
                </a:solidFill>
              </a:rPr>
              <a:t>"¿Así lo construye mi cerebro?"</a:t>
            </a:r>
            <a:endParaRPr lang="en-US" sz="1159" dirty="0"/>
          </a:p>
        </p:txBody>
      </p:sp>
      <p:sp>
        <p:nvSpPr>
          <p:cNvPr id="17" name="Text 14"/>
          <p:cNvSpPr/>
          <p:nvPr/>
        </p:nvSpPr>
        <p:spPr>
          <a:xfrm>
            <a:off x="6593681" y="2064544"/>
            <a:ext cx="171450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dirty="0">
                <a:solidFill>
                  <a:srgbClr val="A8B0A8"/>
                </a:solidFill>
              </a:rPr>
              <a:t>↓</a:t>
            </a:r>
            <a:endParaRPr lang="en-US" sz="1269" dirty="0"/>
          </a:p>
        </p:txBody>
      </p:sp>
      <p:sp>
        <p:nvSpPr>
          <p:cNvPr id="18" name="Text 15"/>
          <p:cNvSpPr/>
          <p:nvPr/>
        </p:nvSpPr>
        <p:spPr>
          <a:xfrm>
            <a:off x="6230717" y="2421731"/>
            <a:ext cx="89737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DC8060"/>
                </a:solidFill>
              </a:rPr>
              <a:t>Curiosidad</a:t>
            </a:r>
            <a:endParaRPr lang="en-US" sz="1193" dirty="0"/>
          </a:p>
        </p:txBody>
      </p:sp>
      <p:sp>
        <p:nvSpPr>
          <p:cNvPr id="19" name="Text 16"/>
          <p:cNvSpPr/>
          <p:nvPr/>
        </p:nvSpPr>
        <p:spPr>
          <a:xfrm>
            <a:off x="6593681" y="2762845"/>
            <a:ext cx="171450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dirty="0">
                <a:solidFill>
                  <a:srgbClr val="A8B0A8"/>
                </a:solidFill>
              </a:rPr>
              <a:t>↓</a:t>
            </a:r>
            <a:endParaRPr lang="en-US" sz="1269" dirty="0"/>
          </a:p>
        </p:txBody>
      </p:sp>
      <p:sp>
        <p:nvSpPr>
          <p:cNvPr id="20" name="Text 17"/>
          <p:cNvSpPr/>
          <p:nvPr/>
        </p:nvSpPr>
        <p:spPr>
          <a:xfrm>
            <a:off x="6304611" y="3120033"/>
            <a:ext cx="74959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DC8060"/>
                </a:solidFill>
              </a:rPr>
              <a:t>Apertura</a:t>
            </a:r>
            <a:endParaRPr lang="en-US" sz="1193" dirty="0"/>
          </a:p>
        </p:txBody>
      </p:sp>
      <p:sp>
        <p:nvSpPr>
          <p:cNvPr id="21" name="Text 18"/>
          <p:cNvSpPr/>
          <p:nvPr/>
        </p:nvSpPr>
        <p:spPr>
          <a:xfrm>
            <a:off x="6593681" y="3461147"/>
            <a:ext cx="171450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dirty="0">
                <a:solidFill>
                  <a:srgbClr val="A8B0A8"/>
                </a:solidFill>
              </a:rPr>
              <a:t>↓</a:t>
            </a:r>
            <a:endParaRPr lang="en-US" sz="1269" dirty="0"/>
          </a:p>
        </p:txBody>
      </p:sp>
      <p:sp>
        <p:nvSpPr>
          <p:cNvPr id="22" name="Text 19"/>
          <p:cNvSpPr/>
          <p:nvPr/>
        </p:nvSpPr>
        <p:spPr>
          <a:xfrm>
            <a:off x="6357742" y="3818334"/>
            <a:ext cx="6433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DC8060"/>
                </a:solidFill>
              </a:rPr>
              <a:t>Diálogo</a:t>
            </a:r>
            <a:endParaRPr lang="en-US" sz="1193" dirty="0"/>
          </a:p>
        </p:txBody>
      </p:sp>
      <p:sp>
        <p:nvSpPr>
          <p:cNvPr id="23" name="Shape 20"/>
          <p:cNvSpPr/>
          <p:nvPr/>
        </p:nvSpPr>
        <p:spPr>
          <a:xfrm>
            <a:off x="571500" y="4588073"/>
            <a:ext cx="8001000" cy="500063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4" name="Text 21"/>
          <p:cNvSpPr/>
          <p:nvPr/>
        </p:nvSpPr>
        <p:spPr>
          <a:xfrm>
            <a:off x="571500" y="4588073"/>
            <a:ext cx="8001000" cy="500063"/>
          </a:xfrm>
          <a:prstGeom prst="rect">
            <a:avLst/>
          </a:prstGeom>
          <a:noFill/>
          <a:ln/>
        </p:spPr>
        <p:txBody>
          <a:bodyPr wrap="square" lIns="170053" tIns="170053" rIns="170053" bIns="170053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"Antes de afirmar 'esto es así', conviene preguntarse: ¿esto es así, o así lo </a:t>
            </a:r>
            <a:r>
              <a:rPr lang="en-US" sz="1090" b="1" dirty="0">
                <a:solidFill>
                  <a:srgbClr val="DC8060"/>
                </a:solidFill>
              </a:rPr>
              <a:t>construye mi cerebro</a:t>
            </a:r>
            <a:r>
              <a:rPr lang="en-US" sz="1090" b="1" dirty="0">
                <a:solidFill>
                  <a:srgbClr val="FFFFFF"/>
                </a:solidFill>
              </a:rPr>
              <a:t>?"</a:t>
            </a:r>
            <a:endParaRPr lang="en-US" sz="1090" dirty="0"/>
          </a:p>
        </p:txBody>
      </p:sp>
    </p:spTree>
    <p:extLst>
      <p:ext uri="{BB962C8B-B14F-4D97-AF65-F5344CB8AC3E}">
        <p14:creationId xmlns:p14="http://schemas.microsoft.com/office/powerpoint/2010/main" val="40919318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80026" y="804035"/>
            <a:ext cx="2383920" cy="315279"/>
          </a:xfrm>
          <a:prstGeom prst="rect">
            <a:avLst/>
          </a:prstGeom>
          <a:noFill/>
          <a:ln/>
        </p:spPr>
        <p:txBody>
          <a:bodyPr wrap="square" lIns="170053" tIns="85090" rIns="170053" bIns="85090" rtlCol="0" anchor="t">
            <a:spAutoFit/>
          </a:bodyPr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885" b="1" kern="0" spc="3" dirty="0">
                <a:solidFill>
                  <a:srgbClr val="DC8060"/>
                </a:solidFill>
              </a:rPr>
              <a:t>EL LÍDER SEMILLA</a:t>
            </a:r>
            <a:endParaRPr lang="en-US" sz="885" dirty="0"/>
          </a:p>
        </p:txBody>
      </p:sp>
      <p:sp>
        <p:nvSpPr>
          <p:cNvPr id="4" name="Text 1"/>
          <p:cNvSpPr/>
          <p:nvPr/>
        </p:nvSpPr>
        <p:spPr>
          <a:xfrm>
            <a:off x="1658466" y="2564969"/>
            <a:ext cx="5827040" cy="5029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3294" b="1" dirty="0">
                <a:solidFill>
                  <a:srgbClr val="FFFFFF"/>
                </a:solidFill>
              </a:rPr>
              <a:t>Humildad Epistemológica</a:t>
            </a:r>
            <a:endParaRPr lang="en-US" sz="3294" dirty="0"/>
          </a:p>
        </p:txBody>
      </p:sp>
      <p:sp>
        <p:nvSpPr>
          <p:cNvPr id="5" name="Text 2"/>
          <p:cNvSpPr/>
          <p:nvPr/>
        </p:nvSpPr>
        <p:spPr>
          <a:xfrm>
            <a:off x="1357313" y="3282190"/>
            <a:ext cx="6429375" cy="6000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486" dirty="0">
                <a:solidFill>
                  <a:srgbClr val="E0EBEB"/>
                </a:solidFill>
              </a:rPr>
              <a:t>La capacidad de reconocer que mi percepción es una </a:t>
            </a:r>
            <a:r>
              <a:rPr lang="en-US" sz="1397" b="1" dirty="0">
                <a:solidFill>
                  <a:srgbClr val="DC8060"/>
                </a:solidFill>
              </a:rPr>
              <a:t>construcción</a:t>
            </a:r>
            <a:r>
              <a:rPr lang="en-US" sz="1486" dirty="0">
                <a:solidFill>
                  <a:srgbClr val="E0EBEB"/>
                </a:solidFill>
              </a:rPr>
              <a:t>, no la realidad absoluta.</a:t>
            </a:r>
            <a:endParaRPr lang="en-US" sz="1486" dirty="0"/>
          </a:p>
        </p:txBody>
      </p:sp>
    </p:spTree>
    <p:extLst>
      <p:ext uri="{BB962C8B-B14F-4D97-AF65-F5344CB8AC3E}">
        <p14:creationId xmlns:p14="http://schemas.microsoft.com/office/powerpoint/2010/main" val="2575870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91112-9CF2-7901-7068-157E2A8C1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antalla de computadora con fondo negro&#10;&#10;El contenido generado por IA puede ser incorrecto.">
            <a:extLst>
              <a:ext uri="{FF2B5EF4-FFF2-40B4-BE49-F238E27FC236}">
                <a16:creationId xmlns:a16="http://schemas.microsoft.com/office/drawing/2014/main" id="{F2D4D7E1-4C52-7A72-56BF-6B98AD0DB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" y="194310"/>
            <a:ext cx="80391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29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375" y="1617166"/>
            <a:ext cx="1471054" cy="10287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100"/>
              </a:lnSpc>
              <a:buNone/>
            </a:pPr>
            <a:r>
              <a:rPr lang="en-US" sz="9327" b="1" dirty="0">
                <a:solidFill>
                  <a:srgbClr val="DC8060">
                    <a:alpha val="90000"/>
                  </a:srgbClr>
                </a:solidFill>
              </a:rPr>
              <a:t>01</a:t>
            </a:r>
            <a:endParaRPr lang="en-US" sz="9327" dirty="0"/>
          </a:p>
        </p:txBody>
      </p:sp>
      <p:sp>
        <p:nvSpPr>
          <p:cNvPr id="4" name="Text 1"/>
          <p:cNvSpPr/>
          <p:nvPr/>
        </p:nvSpPr>
        <p:spPr>
          <a:xfrm>
            <a:off x="3042679" y="1688604"/>
            <a:ext cx="518786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3" dirty="0">
                <a:solidFill>
                  <a:srgbClr val="E0EBEB">
                    <a:alpha val="80000"/>
                  </a:srgbClr>
                </a:solidFill>
              </a:rPr>
              <a:t>TEMA</a:t>
            </a:r>
            <a:endParaRPr lang="en-US" sz="987" dirty="0"/>
          </a:p>
        </p:txBody>
      </p:sp>
      <p:sp>
        <p:nvSpPr>
          <p:cNvPr id="5" name="Text 2"/>
          <p:cNvSpPr/>
          <p:nvPr/>
        </p:nvSpPr>
        <p:spPr>
          <a:xfrm>
            <a:off x="3042679" y="2026146"/>
            <a:ext cx="5187869" cy="10058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94" b="1" dirty="0">
                <a:solidFill>
                  <a:srgbClr val="FFFFFF"/>
                </a:solidFill>
              </a:rPr>
              <a:t>El Cerebro como
Máquina de Predicción</a:t>
            </a:r>
            <a:endParaRPr lang="en-US" sz="3294" dirty="0"/>
          </a:p>
        </p:txBody>
      </p:sp>
      <p:sp>
        <p:nvSpPr>
          <p:cNvPr id="6" name="Text 3"/>
          <p:cNvSpPr/>
          <p:nvPr/>
        </p:nvSpPr>
        <p:spPr>
          <a:xfrm>
            <a:off x="3042679" y="3246276"/>
            <a:ext cx="5000625" cy="28002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86" dirty="0">
                <a:solidFill>
                  <a:srgbClr val="E0EBEB"/>
                </a:solidFill>
              </a:rPr>
              <a:t>No percibes, construyes.</a:t>
            </a:r>
            <a:endParaRPr lang="en-US" sz="1486" dirty="0"/>
          </a:p>
        </p:txBody>
      </p:sp>
    </p:spTree>
    <p:extLst>
      <p:ext uri="{BB962C8B-B14F-4D97-AF65-F5344CB8AC3E}">
        <p14:creationId xmlns:p14="http://schemas.microsoft.com/office/powerpoint/2010/main" val="876786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9AA6A-19F7-727F-537A-FAE58C974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reptil, animal, dinosaurio, exterior&#10;&#10;El contenido generado por IA puede ser incorrecto.">
            <a:extLst>
              <a:ext uri="{FF2B5EF4-FFF2-40B4-BE49-F238E27FC236}">
                <a16:creationId xmlns:a16="http://schemas.microsoft.com/office/drawing/2014/main" id="{B4D80097-3C86-C691-2944-1656A9E25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0" y="1113308"/>
            <a:ext cx="4439942" cy="2746827"/>
          </a:xfrm>
          <a:prstGeom prst="rect">
            <a:avLst/>
          </a:prstGeom>
        </p:spPr>
      </p:pic>
      <p:pic>
        <p:nvPicPr>
          <p:cNvPr id="6" name="Imagen 5" descr="Dinosaurio con la boca abierta&#10;&#10;El contenido generado por IA puede ser incorrecto.">
            <a:extLst>
              <a:ext uri="{FF2B5EF4-FFF2-40B4-BE49-F238E27FC236}">
                <a16:creationId xmlns:a16="http://schemas.microsoft.com/office/drawing/2014/main" id="{9C3538B8-58A0-52DB-7D2F-11B11246A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449" y="1113308"/>
            <a:ext cx="4437548" cy="275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319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C5308-C92C-67FB-33DB-FEA279453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dibujo de una persona&#10;&#10;El contenido generado por IA puede ser incorrecto.">
            <a:extLst>
              <a:ext uri="{FF2B5EF4-FFF2-40B4-BE49-F238E27FC236}">
                <a16:creationId xmlns:a16="http://schemas.microsoft.com/office/drawing/2014/main" id="{B29C8F50-4952-D2FB-F918-2C0D2896A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601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Shape 1"/>
          <p:cNvSpPr/>
          <p:nvPr/>
        </p:nvSpPr>
        <p:spPr>
          <a:xfrm>
            <a:off x="571500" y="1207294"/>
            <a:ext cx="8001000" cy="14288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EVOLUCIÓN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Diseñados para sobrevivir, no para la verdad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571500" y="1840154"/>
            <a:ext cx="3529013" cy="10058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159" dirty="0">
                <a:solidFill>
                  <a:srgbClr val="5A6A6A"/>
                </a:solidFill>
              </a:rPr>
              <a:t>Cada estructura, cada conexión y cada automatismo de tu cerebro sirve a un único propósito primordial: </a:t>
            </a:r>
            <a:r>
              <a:rPr lang="en-US" sz="1090" b="1" dirty="0">
                <a:solidFill>
                  <a:srgbClr val="DC8060"/>
                </a:solidFill>
              </a:rPr>
              <a:t>anticipar amenazas y oportunidades</a:t>
            </a:r>
            <a:r>
              <a:rPr lang="en-US" sz="1159" dirty="0">
                <a:solidFill>
                  <a:srgbClr val="5A6A6A"/>
                </a:solidFill>
              </a:rPr>
              <a:t>.</a:t>
            </a:r>
            <a:endParaRPr lang="en-US" sz="1159" dirty="0"/>
          </a:p>
        </p:txBody>
      </p:sp>
      <p:sp>
        <p:nvSpPr>
          <p:cNvPr id="8" name="Text 5"/>
          <p:cNvSpPr/>
          <p:nvPr/>
        </p:nvSpPr>
        <p:spPr>
          <a:xfrm>
            <a:off x="571500" y="3060285"/>
            <a:ext cx="3529013" cy="7543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159" dirty="0">
                <a:solidFill>
                  <a:srgbClr val="5A6A6A"/>
                </a:solidFill>
              </a:rPr>
              <a:t>No percibimos el presente tal como es. Proyectamos el futuro probable para actuar antes de que sea demasiado tarde.</a:t>
            </a:r>
            <a:endParaRPr lang="en-US" sz="1159" dirty="0"/>
          </a:p>
        </p:txBody>
      </p:sp>
      <p:sp>
        <p:nvSpPr>
          <p:cNvPr id="9" name="Shape 6"/>
          <p:cNvSpPr/>
          <p:nvPr/>
        </p:nvSpPr>
        <p:spPr>
          <a:xfrm>
            <a:off x="4457700" y="1752281"/>
            <a:ext cx="4114800" cy="2364581"/>
          </a:xfrm>
          <a:prstGeom prst="rect">
            <a:avLst/>
          </a:prstGeom>
          <a:solidFill>
            <a:srgbClr val="F2F7F7"/>
          </a:solidFill>
          <a:ln w="9144">
            <a:solidFill>
              <a:srgbClr val="E0EBEB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1" name="Text 8"/>
          <p:cNvSpPr/>
          <p:nvPr/>
        </p:nvSpPr>
        <p:spPr>
          <a:xfrm>
            <a:off x="4747022" y="2485923"/>
            <a:ext cx="3536156" cy="70788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s-ES" sz="1400" b="1" dirty="0">
                <a:solidFill>
                  <a:srgbClr val="2A5058"/>
                </a:solidFill>
              </a:rPr>
              <a:t>Somos descendientes de los “paranoicos” que vieron un tigre donde solo había una sombra.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571500" y="4143375"/>
            <a:ext cx="8001000" cy="608180"/>
          </a:xfrm>
          <a:prstGeom prst="rect">
            <a:avLst/>
          </a:prstGeom>
          <a:noFill/>
          <a:ln/>
        </p:spPr>
        <p:txBody>
          <a:bodyPr wrap="square" lIns="212598" tIns="212598" rIns="212598" bIns="212598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endParaRPr lang="en-US" sz="1090" dirty="0"/>
          </a:p>
        </p:txBody>
      </p:sp>
    </p:spTree>
    <p:extLst>
      <p:ext uri="{BB962C8B-B14F-4D97-AF65-F5344CB8AC3E}">
        <p14:creationId xmlns:p14="http://schemas.microsoft.com/office/powerpoint/2010/main" val="3497982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357188"/>
            <a:ext cx="8001000" cy="72151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357188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DOS MODELOS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548283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¿Cámara pasiva o simulador activo?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571500" y="1278731"/>
            <a:ext cx="3857625" cy="2578894"/>
          </a:xfrm>
          <a:prstGeom prst="rect">
            <a:avLst/>
          </a:prstGeom>
          <a:solidFill>
            <a:srgbClr val="F2F7F7"/>
          </a:solidFill>
          <a:ln w="9144">
            <a:solidFill>
              <a:srgbClr val="E0EBEB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8" name="Text 5"/>
          <p:cNvSpPr/>
          <p:nvPr/>
        </p:nvSpPr>
        <p:spPr>
          <a:xfrm>
            <a:off x="750094" y="1457325"/>
            <a:ext cx="3493294" cy="355402"/>
          </a:xfrm>
          <a:prstGeom prst="rect">
            <a:avLst/>
          </a:prstGeom>
          <a:noFill/>
          <a:ln/>
        </p:spPr>
        <p:txBody>
          <a:bodyPr wrap="square" lIns="0" tIns="0" rIns="0" bIns="127508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5A6A6A"/>
                </a:solidFill>
              </a:rPr>
              <a:t>Lo que creemos</a:t>
            </a:r>
            <a:endParaRPr lang="en-US" sz="1193" dirty="0"/>
          </a:p>
        </p:txBody>
      </p:sp>
      <p:sp>
        <p:nvSpPr>
          <p:cNvPr id="9" name="Text 6"/>
          <p:cNvSpPr/>
          <p:nvPr/>
        </p:nvSpPr>
        <p:spPr>
          <a:xfrm>
            <a:off x="750094" y="2188666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dirty="0">
                <a:solidFill>
                  <a:srgbClr val="889088"/>
                </a:solidFill>
              </a:rPr>
              <a:t>📷</a:t>
            </a:r>
            <a:endParaRPr lang="en-US" sz="1269" dirty="0"/>
          </a:p>
        </p:txBody>
      </p:sp>
      <p:sp>
        <p:nvSpPr>
          <p:cNvPr id="10" name="Text 7"/>
          <p:cNvSpPr/>
          <p:nvPr/>
        </p:nvSpPr>
        <p:spPr>
          <a:xfrm>
            <a:off x="1071563" y="2208312"/>
            <a:ext cx="122473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2A3A3A"/>
                </a:solidFill>
              </a:rPr>
              <a:t>El cerebro registra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750094" y="2529780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dirty="0">
                <a:solidFill>
                  <a:srgbClr val="889088"/>
                </a:solidFill>
              </a:rPr>
              <a:t>📥</a:t>
            </a:r>
            <a:endParaRPr lang="en-US" sz="1269" dirty="0"/>
          </a:p>
        </p:txBody>
      </p:sp>
      <p:sp>
        <p:nvSpPr>
          <p:cNvPr id="12" name="Text 9"/>
          <p:cNvSpPr/>
          <p:nvPr/>
        </p:nvSpPr>
        <p:spPr>
          <a:xfrm>
            <a:off x="1071563" y="2549426"/>
            <a:ext cx="147362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2A3A3A"/>
                </a:solidFill>
              </a:rPr>
              <a:t>Los sentidos capturan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750094" y="2870895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dirty="0">
                <a:solidFill>
                  <a:srgbClr val="889088"/>
                </a:solidFill>
              </a:rPr>
              <a:t>👁️</a:t>
            </a:r>
            <a:endParaRPr lang="en-US" sz="1269" dirty="0"/>
          </a:p>
        </p:txBody>
      </p:sp>
      <p:sp>
        <p:nvSpPr>
          <p:cNvPr id="14" name="Text 11"/>
          <p:cNvSpPr/>
          <p:nvPr/>
        </p:nvSpPr>
        <p:spPr>
          <a:xfrm>
            <a:off x="1071563" y="2890540"/>
            <a:ext cx="109430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2A3A3A"/>
                </a:solidFill>
              </a:rPr>
              <a:t>Percibir = recibir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750094" y="3212009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dirty="0">
                <a:solidFill>
                  <a:srgbClr val="889088"/>
                </a:solidFill>
              </a:rPr>
              <a:t>📏</a:t>
            </a:r>
            <a:endParaRPr lang="en-US" sz="1269" dirty="0"/>
          </a:p>
        </p:txBody>
      </p:sp>
      <p:sp>
        <p:nvSpPr>
          <p:cNvPr id="16" name="Text 13"/>
          <p:cNvSpPr/>
          <p:nvPr/>
        </p:nvSpPr>
        <p:spPr>
          <a:xfrm>
            <a:off x="1071563" y="3231654"/>
            <a:ext cx="149491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2A3A3A"/>
                </a:solidFill>
              </a:rPr>
              <a:t>La realidad es objetiva</a:t>
            </a:r>
            <a:endParaRPr lang="en-US" sz="1050" dirty="0"/>
          </a:p>
        </p:txBody>
      </p:sp>
      <p:sp>
        <p:nvSpPr>
          <p:cNvPr id="17" name="Shape 14"/>
          <p:cNvSpPr/>
          <p:nvPr/>
        </p:nvSpPr>
        <p:spPr>
          <a:xfrm>
            <a:off x="4707731" y="1278731"/>
            <a:ext cx="3864769" cy="2578894"/>
          </a:xfrm>
          <a:prstGeom prst="rect">
            <a:avLst/>
          </a:prstGeom>
          <a:solidFill>
            <a:srgbClr val="FFF0EB"/>
          </a:solidFill>
          <a:ln w="9144">
            <a:solidFill>
              <a:srgbClr val="F0A08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8" name="Text 15"/>
          <p:cNvSpPr/>
          <p:nvPr/>
        </p:nvSpPr>
        <p:spPr>
          <a:xfrm>
            <a:off x="4893469" y="1457325"/>
            <a:ext cx="3500438" cy="355402"/>
          </a:xfrm>
          <a:prstGeom prst="rect">
            <a:avLst/>
          </a:prstGeom>
          <a:noFill/>
          <a:ln/>
        </p:spPr>
        <p:txBody>
          <a:bodyPr wrap="square" lIns="0" tIns="0" rIns="0" bIns="127508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kern="0" spc="1" dirty="0">
                <a:solidFill>
                  <a:srgbClr val="DC8060"/>
                </a:solidFill>
              </a:rPr>
              <a:t>Lo que ocurre</a:t>
            </a:r>
            <a:endParaRPr lang="en-US" sz="1193" dirty="0"/>
          </a:p>
        </p:txBody>
      </p:sp>
      <p:sp>
        <p:nvSpPr>
          <p:cNvPr id="19" name="Text 16"/>
          <p:cNvSpPr/>
          <p:nvPr/>
        </p:nvSpPr>
        <p:spPr>
          <a:xfrm>
            <a:off x="4893469" y="2188666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dirty="0">
                <a:solidFill>
                  <a:srgbClr val="DC8060"/>
                </a:solidFill>
              </a:rPr>
              <a:t>🏗️</a:t>
            </a:r>
            <a:endParaRPr lang="en-US" sz="1269" dirty="0"/>
          </a:p>
        </p:txBody>
      </p:sp>
      <p:sp>
        <p:nvSpPr>
          <p:cNvPr id="20" name="Text 17"/>
          <p:cNvSpPr/>
          <p:nvPr/>
        </p:nvSpPr>
        <p:spPr>
          <a:xfrm>
            <a:off x="5214938" y="2208312"/>
            <a:ext cx="137104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2A3A3A"/>
                </a:solidFill>
              </a:rPr>
              <a:t>El cerebro construye</a:t>
            </a:r>
            <a:endParaRPr lang="en-US" sz="1050" dirty="0"/>
          </a:p>
        </p:txBody>
      </p:sp>
      <p:sp>
        <p:nvSpPr>
          <p:cNvPr id="21" name="Text 18"/>
          <p:cNvSpPr/>
          <p:nvPr/>
        </p:nvSpPr>
        <p:spPr>
          <a:xfrm>
            <a:off x="4893469" y="2529780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dirty="0">
                <a:solidFill>
                  <a:srgbClr val="DC8060"/>
                </a:solidFill>
              </a:rPr>
              <a:t>🔍</a:t>
            </a:r>
            <a:endParaRPr lang="en-US" sz="1269" dirty="0"/>
          </a:p>
        </p:txBody>
      </p:sp>
      <p:sp>
        <p:nvSpPr>
          <p:cNvPr id="22" name="Text 19"/>
          <p:cNvSpPr/>
          <p:nvPr/>
        </p:nvSpPr>
        <p:spPr>
          <a:xfrm>
            <a:off x="5214938" y="2549426"/>
            <a:ext cx="12715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2A3A3A"/>
                </a:solidFill>
              </a:rPr>
              <a:t>Los sentidos filtran</a:t>
            </a:r>
            <a:endParaRPr lang="en-US" sz="1050" dirty="0"/>
          </a:p>
        </p:txBody>
      </p:sp>
      <p:sp>
        <p:nvSpPr>
          <p:cNvPr id="23" name="Text 20"/>
          <p:cNvSpPr/>
          <p:nvPr/>
        </p:nvSpPr>
        <p:spPr>
          <a:xfrm>
            <a:off x="4893469" y="2870895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dirty="0">
                <a:solidFill>
                  <a:srgbClr val="DC8060"/>
                </a:solidFill>
              </a:rPr>
              <a:t>🔮</a:t>
            </a:r>
            <a:endParaRPr lang="en-US" sz="1269" dirty="0"/>
          </a:p>
        </p:txBody>
      </p:sp>
      <p:sp>
        <p:nvSpPr>
          <p:cNvPr id="24" name="Text 21"/>
          <p:cNvSpPr/>
          <p:nvPr/>
        </p:nvSpPr>
        <p:spPr>
          <a:xfrm>
            <a:off x="5214938" y="2890540"/>
            <a:ext cx="122587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2A3A3A"/>
                </a:solidFill>
              </a:rPr>
              <a:t>Percibir = predecir</a:t>
            </a:r>
            <a:endParaRPr lang="en-US" sz="1050" dirty="0"/>
          </a:p>
        </p:txBody>
      </p:sp>
      <p:sp>
        <p:nvSpPr>
          <p:cNvPr id="25" name="Text 22"/>
          <p:cNvSpPr/>
          <p:nvPr/>
        </p:nvSpPr>
        <p:spPr>
          <a:xfrm>
            <a:off x="4893469" y="3212009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69" dirty="0">
                <a:solidFill>
                  <a:srgbClr val="DC8060"/>
                </a:solidFill>
              </a:rPr>
              <a:t>🎨</a:t>
            </a:r>
            <a:endParaRPr lang="en-US" sz="1269" dirty="0"/>
          </a:p>
        </p:txBody>
      </p:sp>
      <p:sp>
        <p:nvSpPr>
          <p:cNvPr id="26" name="Text 23"/>
          <p:cNvSpPr/>
          <p:nvPr/>
        </p:nvSpPr>
        <p:spPr>
          <a:xfrm>
            <a:off x="5214938" y="3231654"/>
            <a:ext cx="156520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2A3A3A"/>
                </a:solidFill>
              </a:rPr>
              <a:t>La realidad es subjetiva</a:t>
            </a:r>
            <a:endParaRPr lang="en-US" sz="1050" dirty="0"/>
          </a:p>
        </p:txBody>
      </p:sp>
      <p:sp>
        <p:nvSpPr>
          <p:cNvPr id="27" name="Shape 24"/>
          <p:cNvSpPr/>
          <p:nvPr/>
        </p:nvSpPr>
        <p:spPr>
          <a:xfrm>
            <a:off x="571500" y="4071938"/>
            <a:ext cx="8001000" cy="714375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8" name="Text 25"/>
          <p:cNvSpPr/>
          <p:nvPr/>
        </p:nvSpPr>
        <p:spPr>
          <a:xfrm>
            <a:off x="571500" y="4071938"/>
            <a:ext cx="8001000" cy="714375"/>
          </a:xfrm>
          <a:prstGeom prst="rect">
            <a:avLst/>
          </a:prstGeom>
          <a:noFill/>
          <a:ln/>
        </p:spPr>
        <p:txBody>
          <a:bodyPr wrap="square" lIns="170053" tIns="170053" rIns="170053" bIns="170053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"Lo que experimentas como 'realidad' es tu mejor </a:t>
            </a:r>
            <a:r>
              <a:rPr lang="en-US" sz="1090" b="1" dirty="0">
                <a:solidFill>
                  <a:srgbClr val="DC8060"/>
                </a:solidFill>
              </a:rPr>
              <a:t>predicción</a:t>
            </a:r>
            <a:r>
              <a:rPr lang="en-US" sz="1090" b="1" dirty="0">
                <a:solidFill>
                  <a:srgbClr val="FFFFFF"/>
                </a:solidFill>
              </a:rPr>
              <a:t> sobre lo que está pasando ahí fuera." — Clark, 2013</a:t>
            </a:r>
            <a:endParaRPr lang="en-US" sz="1090" dirty="0"/>
          </a:p>
        </p:txBody>
      </p:sp>
    </p:spTree>
    <p:extLst>
      <p:ext uri="{BB962C8B-B14F-4D97-AF65-F5344CB8AC3E}">
        <p14:creationId xmlns:p14="http://schemas.microsoft.com/office/powerpoint/2010/main" val="1978594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357188"/>
            <a:ext cx="8001000" cy="113049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357188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DISEÑO EVOLUTIVO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548283"/>
            <a:ext cx="8001000" cy="8179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Toda estructura cerebral sirve a un propósito: anticipar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491332" y="1817239"/>
            <a:ext cx="2524116" cy="1303734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8" name="Shape 5"/>
          <p:cNvSpPr/>
          <p:nvPr/>
        </p:nvSpPr>
        <p:spPr>
          <a:xfrm>
            <a:off x="491332" y="1817239"/>
            <a:ext cx="2524116" cy="42863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9" name="Shape 6"/>
          <p:cNvSpPr/>
          <p:nvPr/>
        </p:nvSpPr>
        <p:spPr>
          <a:xfrm>
            <a:off x="3008304" y="1817239"/>
            <a:ext cx="7144" cy="130373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10" name="Shape 7"/>
          <p:cNvSpPr/>
          <p:nvPr/>
        </p:nvSpPr>
        <p:spPr>
          <a:xfrm>
            <a:off x="491332" y="3113830"/>
            <a:ext cx="2524116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11" name="Shape 8"/>
          <p:cNvSpPr/>
          <p:nvPr/>
        </p:nvSpPr>
        <p:spPr>
          <a:xfrm>
            <a:off x="491332" y="1817239"/>
            <a:ext cx="7144" cy="130373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12" name="Text 9"/>
          <p:cNvSpPr/>
          <p:nvPr/>
        </p:nvSpPr>
        <p:spPr>
          <a:xfrm>
            <a:off x="1642834" y="1995833"/>
            <a:ext cx="211596" cy="29706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200" dirty="0">
                <a:solidFill>
                  <a:srgbClr val="DC8060"/>
                </a:solidFill>
              </a:rPr>
              <a:t>⚠️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669926" y="2492323"/>
            <a:ext cx="2157413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00" dirty="0">
                <a:solidFill>
                  <a:srgbClr val="5A6A6A"/>
                </a:solidFill>
              </a:rPr>
              <a:t>Detectar cambios antes de que ocurran</a:t>
            </a:r>
            <a:endParaRPr lang="en-US" sz="1200" dirty="0"/>
          </a:p>
        </p:txBody>
      </p:sp>
      <p:sp>
        <p:nvSpPr>
          <p:cNvPr id="14" name="Shape 11"/>
          <p:cNvSpPr/>
          <p:nvPr/>
        </p:nvSpPr>
        <p:spPr>
          <a:xfrm>
            <a:off x="3220245" y="1817239"/>
            <a:ext cx="2528888" cy="1303734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15" name="Shape 12"/>
          <p:cNvSpPr/>
          <p:nvPr/>
        </p:nvSpPr>
        <p:spPr>
          <a:xfrm>
            <a:off x="3220245" y="1817239"/>
            <a:ext cx="2528888" cy="42863"/>
          </a:xfrm>
          <a:prstGeom prst="rect">
            <a:avLst/>
          </a:prstGeom>
          <a:solidFill>
            <a:srgbClr val="487878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16" name="Shape 13"/>
          <p:cNvSpPr/>
          <p:nvPr/>
        </p:nvSpPr>
        <p:spPr>
          <a:xfrm>
            <a:off x="5741988" y="1817239"/>
            <a:ext cx="7144" cy="130373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17" name="Shape 14"/>
          <p:cNvSpPr/>
          <p:nvPr/>
        </p:nvSpPr>
        <p:spPr>
          <a:xfrm>
            <a:off x="3220245" y="3113830"/>
            <a:ext cx="2528888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18" name="Shape 15"/>
          <p:cNvSpPr/>
          <p:nvPr/>
        </p:nvSpPr>
        <p:spPr>
          <a:xfrm>
            <a:off x="3220245" y="1817239"/>
            <a:ext cx="7144" cy="130373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19" name="Text 16"/>
          <p:cNvSpPr/>
          <p:nvPr/>
        </p:nvSpPr>
        <p:spPr>
          <a:xfrm>
            <a:off x="4378891" y="1995833"/>
            <a:ext cx="211596" cy="29706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200" dirty="0">
                <a:solidFill>
                  <a:srgbClr val="DC8060"/>
                </a:solidFill>
              </a:rPr>
              <a:t>⚡</a:t>
            </a:r>
            <a:endParaRPr lang="en-US" sz="1200" dirty="0"/>
          </a:p>
        </p:txBody>
      </p:sp>
      <p:sp>
        <p:nvSpPr>
          <p:cNvPr id="20" name="Text 17"/>
          <p:cNvSpPr/>
          <p:nvPr/>
        </p:nvSpPr>
        <p:spPr>
          <a:xfrm>
            <a:off x="3403610" y="2492323"/>
            <a:ext cx="2162184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00" dirty="0">
                <a:solidFill>
                  <a:srgbClr val="5A6A6A"/>
                </a:solidFill>
              </a:rPr>
              <a:t>Preparar al organismo para responder</a:t>
            </a:r>
            <a:endParaRPr lang="en-US" sz="1200" dirty="0"/>
          </a:p>
        </p:txBody>
      </p:sp>
      <p:sp>
        <p:nvSpPr>
          <p:cNvPr id="21" name="Shape 18"/>
          <p:cNvSpPr/>
          <p:nvPr/>
        </p:nvSpPr>
        <p:spPr>
          <a:xfrm>
            <a:off x="5958701" y="1817239"/>
            <a:ext cx="2533659" cy="1303734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22" name="Shape 19"/>
          <p:cNvSpPr/>
          <p:nvPr/>
        </p:nvSpPr>
        <p:spPr>
          <a:xfrm>
            <a:off x="5958701" y="1817239"/>
            <a:ext cx="2533659" cy="42863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23" name="Shape 20"/>
          <p:cNvSpPr/>
          <p:nvPr/>
        </p:nvSpPr>
        <p:spPr>
          <a:xfrm>
            <a:off x="8485216" y="1817239"/>
            <a:ext cx="7144" cy="130373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24" name="Shape 21"/>
          <p:cNvSpPr/>
          <p:nvPr/>
        </p:nvSpPr>
        <p:spPr>
          <a:xfrm>
            <a:off x="5958701" y="3113830"/>
            <a:ext cx="2533659" cy="714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25" name="Shape 22"/>
          <p:cNvSpPr/>
          <p:nvPr/>
        </p:nvSpPr>
        <p:spPr>
          <a:xfrm>
            <a:off x="5958701" y="1817239"/>
            <a:ext cx="7144" cy="1303734"/>
          </a:xfrm>
          <a:prstGeom prst="rect">
            <a:avLst/>
          </a:prstGeom>
          <a:solidFill>
            <a:srgbClr val="E8E4E0"/>
          </a:solidFill>
          <a:ln/>
        </p:spPr>
        <p:txBody>
          <a:bodyPr/>
          <a:lstStyle/>
          <a:p>
            <a:endParaRPr lang="es-ES" sz="1200"/>
          </a:p>
        </p:txBody>
      </p:sp>
      <p:sp>
        <p:nvSpPr>
          <p:cNvPr id="26" name="Text 23"/>
          <p:cNvSpPr/>
          <p:nvPr/>
        </p:nvSpPr>
        <p:spPr>
          <a:xfrm>
            <a:off x="7124435" y="1995833"/>
            <a:ext cx="211596" cy="29706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200" dirty="0">
                <a:solidFill>
                  <a:srgbClr val="DC8060"/>
                </a:solidFill>
              </a:rPr>
              <a:t>🔮</a:t>
            </a:r>
            <a:endParaRPr lang="en-US" sz="1200" dirty="0"/>
          </a:p>
        </p:txBody>
      </p:sp>
      <p:sp>
        <p:nvSpPr>
          <p:cNvPr id="27" name="Text 24"/>
          <p:cNvSpPr/>
          <p:nvPr/>
        </p:nvSpPr>
        <p:spPr>
          <a:xfrm>
            <a:off x="6146782" y="2492323"/>
            <a:ext cx="216692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00" dirty="0">
                <a:solidFill>
                  <a:srgbClr val="5A6A6A"/>
                </a:solidFill>
              </a:rPr>
              <a:t>Proyectar el futuro probable y actuar</a:t>
            </a:r>
            <a:endParaRPr lang="en-US" sz="1200" dirty="0"/>
          </a:p>
        </p:txBody>
      </p:sp>
      <p:sp>
        <p:nvSpPr>
          <p:cNvPr id="28" name="Shape 25"/>
          <p:cNvSpPr/>
          <p:nvPr/>
        </p:nvSpPr>
        <p:spPr>
          <a:xfrm>
            <a:off x="669926" y="3655815"/>
            <a:ext cx="7270937" cy="1092337"/>
          </a:xfrm>
          <a:prstGeom prst="rect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9" name="Shape 26"/>
          <p:cNvSpPr/>
          <p:nvPr/>
        </p:nvSpPr>
        <p:spPr>
          <a:xfrm>
            <a:off x="571500" y="3655815"/>
            <a:ext cx="42863" cy="1064028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0" name="Text 27"/>
          <p:cNvSpPr/>
          <p:nvPr/>
        </p:nvSpPr>
        <p:spPr>
          <a:xfrm>
            <a:off x="785814" y="3834409"/>
            <a:ext cx="6250910" cy="4666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69" i="1" dirty="0">
                <a:solidFill>
                  <a:srgbClr val="2A5058"/>
                </a:solidFill>
              </a:rPr>
              <a:t>"El cerebro es un 'teatro del mundo' — una representación creada internamente donde actuamos continuamente."</a:t>
            </a:r>
            <a:endParaRPr lang="en-US" sz="1269" dirty="0"/>
          </a:p>
        </p:txBody>
      </p:sp>
      <p:sp>
        <p:nvSpPr>
          <p:cNvPr id="31" name="Text 28"/>
          <p:cNvSpPr/>
          <p:nvPr/>
        </p:nvSpPr>
        <p:spPr>
          <a:xfrm>
            <a:off x="785811" y="4468840"/>
            <a:ext cx="757237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kern="0" spc="1" dirty="0">
                <a:solidFill>
                  <a:srgbClr val="DC8060"/>
                </a:solidFill>
              </a:rPr>
              <a:t>Rafael Yuste</a:t>
            </a:r>
            <a:endParaRPr lang="en-US" sz="784" dirty="0"/>
          </a:p>
        </p:txBody>
      </p:sp>
      <p:pic>
        <p:nvPicPr>
          <p:cNvPr id="35" name="Imagen 34" descr="Texto&#10;&#10;El contenido generado por IA puede ser incorrecto.">
            <a:extLst>
              <a:ext uri="{FF2B5EF4-FFF2-40B4-BE49-F238E27FC236}">
                <a16:creationId xmlns:a16="http://schemas.microsoft.com/office/drawing/2014/main" id="{0F05D683-AD7B-E5DE-5B05-A6C659310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740" y="3766031"/>
            <a:ext cx="567390" cy="91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42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ontserra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ontserrat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0416A9F-C1C5-4E2A-B2DD-BDE4F7B3F006}">
  <we:reference id="wa200010001" version="1.0.0.0" store="en-US" storeType="OMEX"/>
  <we:alternateReferences>
    <we:reference id="wa200010001" version="1.0.0.0" store="en-US" storeType="OMEX"/>
  </we:alternateReferences>
  <we:properties>
    <we:property name="Office.AutoShowTaskpaneWithDocument" value="true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770</Words>
  <Application>Microsoft Office PowerPoint</Application>
  <PresentationFormat>Presentación en pantalla (16:9)</PresentationFormat>
  <Paragraphs>142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3" baseType="lpstr"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Sergio LG</cp:lastModifiedBy>
  <cp:revision>15</cp:revision>
  <dcterms:created xsi:type="dcterms:W3CDTF">2026-02-15T04:15:13Z</dcterms:created>
  <dcterms:modified xsi:type="dcterms:W3CDTF">2026-02-15T04:58:46Z</dcterms:modified>
</cp:coreProperties>
</file>